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63" r:id="rId4"/>
    <p:sldId id="279" r:id="rId5"/>
    <p:sldId id="280" r:id="rId6"/>
    <p:sldId id="269" r:id="rId7"/>
    <p:sldId id="276" r:id="rId8"/>
    <p:sldId id="274" r:id="rId9"/>
    <p:sldId id="270" r:id="rId10"/>
    <p:sldId id="317" r:id="rId11"/>
    <p:sldId id="318" r:id="rId12"/>
    <p:sldId id="319" r:id="rId13"/>
    <p:sldId id="278" r:id="rId14"/>
    <p:sldId id="268" r:id="rId15"/>
  </p:sldIdLst>
  <p:sldSz cx="12798425" cy="719931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C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733775-6369-42A0-A84F-13FD2200E757}" v="44" dt="2026-02-11T02:29:35.288"/>
  </p1510:revLst>
</p1510:revInfo>
</file>

<file path=ppt/tableStyles.xml><?xml version="1.0" encoding="utf-8"?>
<a:tblStyleLst xmlns:a="http://schemas.openxmlformats.org/drawingml/2006/main" def="{45C3BFB6-7F6E-4A92-9071-016437F65921}">
  <a:tblStyle styleId="{45C3BFB6-7F6E-4A92-9071-016437F659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807" autoAdjust="0"/>
    <p:restoredTop sz="95033" autoAdjust="0"/>
  </p:normalViewPr>
  <p:slideViewPr>
    <p:cSldViewPr snapToGrid="0">
      <p:cViewPr varScale="1">
        <p:scale>
          <a:sx n="102" d="100"/>
          <a:sy n="102" d="100"/>
        </p:scale>
        <p:origin x="12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478e63d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f478e63d7f_0_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>
          <a:extLst>
            <a:ext uri="{FF2B5EF4-FFF2-40B4-BE49-F238E27FC236}">
              <a16:creationId xmlns:a16="http://schemas.microsoft.com/office/drawing/2014/main" id="{5697933B-2890-28C0-DB61-672EC8D7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:notes">
            <a:extLst>
              <a:ext uri="{FF2B5EF4-FFF2-40B4-BE49-F238E27FC236}">
                <a16:creationId xmlns:a16="http://schemas.microsoft.com/office/drawing/2014/main" id="{693D836A-F179-8CB3-0438-B85306FF12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0:notes">
            <a:extLst>
              <a:ext uri="{FF2B5EF4-FFF2-40B4-BE49-F238E27FC236}">
                <a16:creationId xmlns:a16="http://schemas.microsoft.com/office/drawing/2014/main" id="{51C4387D-6E9B-2EC4-EE55-51F4FF8A70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5125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>
          <a:extLst>
            <a:ext uri="{FF2B5EF4-FFF2-40B4-BE49-F238E27FC236}">
              <a16:creationId xmlns:a16="http://schemas.microsoft.com/office/drawing/2014/main" id="{2BD86565-6B04-CE69-9940-5FD75E62F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:notes">
            <a:extLst>
              <a:ext uri="{FF2B5EF4-FFF2-40B4-BE49-F238E27FC236}">
                <a16:creationId xmlns:a16="http://schemas.microsoft.com/office/drawing/2014/main" id="{B288FF4E-5823-95CB-F391-83C9879BE0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0:notes">
            <a:extLst>
              <a:ext uri="{FF2B5EF4-FFF2-40B4-BE49-F238E27FC236}">
                <a16:creationId xmlns:a16="http://schemas.microsoft.com/office/drawing/2014/main" id="{8D55DC90-66B5-E4AC-CBC9-951037676F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7663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>
          <a:extLst>
            <a:ext uri="{FF2B5EF4-FFF2-40B4-BE49-F238E27FC236}">
              <a16:creationId xmlns:a16="http://schemas.microsoft.com/office/drawing/2014/main" id="{BA79BA0E-2F4B-6247-10AE-49D80B6B9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:notes">
            <a:extLst>
              <a:ext uri="{FF2B5EF4-FFF2-40B4-BE49-F238E27FC236}">
                <a16:creationId xmlns:a16="http://schemas.microsoft.com/office/drawing/2014/main" id="{ED55CD84-51EE-CC0D-EED5-1A7504F8E3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0:notes">
            <a:extLst>
              <a:ext uri="{FF2B5EF4-FFF2-40B4-BE49-F238E27FC236}">
                <a16:creationId xmlns:a16="http://schemas.microsoft.com/office/drawing/2014/main" id="{A496657D-6CBD-FCB7-4DB7-B50E77EBCF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8996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f478e63d7f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f478e63d7f_0_20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478e63d7f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f478e63d7f_0_7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>
          <a:extLst>
            <a:ext uri="{FF2B5EF4-FFF2-40B4-BE49-F238E27FC236}">
              <a16:creationId xmlns:a16="http://schemas.microsoft.com/office/drawing/2014/main" id="{CE307D05-6221-DA40-EBD4-C313AE2FB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478e63d7f_0_73:notes">
            <a:extLst>
              <a:ext uri="{FF2B5EF4-FFF2-40B4-BE49-F238E27FC236}">
                <a16:creationId xmlns:a16="http://schemas.microsoft.com/office/drawing/2014/main" id="{FA01828E-9766-FF5E-F885-EC9778D335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f478e63d7f_0_73:notes">
            <a:extLst>
              <a:ext uri="{FF2B5EF4-FFF2-40B4-BE49-F238E27FC236}">
                <a16:creationId xmlns:a16="http://schemas.microsoft.com/office/drawing/2014/main" id="{E076C0B2-D540-AA91-E9B5-C9015FD024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7675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>
          <a:extLst>
            <a:ext uri="{FF2B5EF4-FFF2-40B4-BE49-F238E27FC236}">
              <a16:creationId xmlns:a16="http://schemas.microsoft.com/office/drawing/2014/main" id="{A506E3AE-BF39-80D0-D0FD-09AFE9DBE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478e63d7f_0_73:notes">
            <a:extLst>
              <a:ext uri="{FF2B5EF4-FFF2-40B4-BE49-F238E27FC236}">
                <a16:creationId xmlns:a16="http://schemas.microsoft.com/office/drawing/2014/main" id="{52672946-FB89-F443-C01E-8D12E1D668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f478e63d7f_0_73:notes">
            <a:extLst>
              <a:ext uri="{FF2B5EF4-FFF2-40B4-BE49-F238E27FC236}">
                <a16:creationId xmlns:a16="http://schemas.microsoft.com/office/drawing/2014/main" id="{96063A95-041E-D041-F221-BA50E6019D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9834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f478e63d7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f478e63d7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>
          <a:extLst>
            <a:ext uri="{FF2B5EF4-FFF2-40B4-BE49-F238E27FC236}">
              <a16:creationId xmlns:a16="http://schemas.microsoft.com/office/drawing/2014/main" id="{03F01751-1D9E-50B9-0738-587880542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f478e63d7f_14_0:notes">
            <a:extLst>
              <a:ext uri="{FF2B5EF4-FFF2-40B4-BE49-F238E27FC236}">
                <a16:creationId xmlns:a16="http://schemas.microsoft.com/office/drawing/2014/main" id="{FF5AB0ED-E831-7D53-209D-51C936A448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f478e63d7f_14_0:notes">
            <a:extLst>
              <a:ext uri="{FF2B5EF4-FFF2-40B4-BE49-F238E27FC236}">
                <a16:creationId xmlns:a16="http://schemas.microsoft.com/office/drawing/2014/main" id="{DE322234-CEDE-FFB5-0D37-F3F7BBF5F4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2076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36292" y="1042275"/>
            <a:ext cx="11926261" cy="2873100"/>
          </a:xfrm>
          <a:prstGeom prst="rect">
            <a:avLst/>
          </a:prstGeom>
        </p:spPr>
        <p:txBody>
          <a:bodyPr spcFirstLastPara="1" wrap="square" lIns="122125" tIns="122125" rIns="122125" bIns="1221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36282" y="3967279"/>
            <a:ext cx="11926261" cy="1109700"/>
          </a:xfrm>
          <a:prstGeom prst="rect">
            <a:avLst/>
          </a:prstGeom>
        </p:spPr>
        <p:txBody>
          <a:bodyPr spcFirstLastPara="1" wrap="square" lIns="122125" tIns="122125" rIns="122125" bIns="122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858760" y="6527688"/>
            <a:ext cx="767922" cy="551100"/>
          </a:xfrm>
          <a:prstGeom prst="rect">
            <a:avLst/>
          </a:prstGeom>
        </p:spPr>
        <p:txBody>
          <a:bodyPr spcFirstLastPara="1" wrap="square" lIns="122125" tIns="122125" rIns="122125" bIns="122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7" userDrawn="1">
          <p15:clr>
            <a:srgbClr val="FBAE40"/>
          </p15:clr>
        </p15:guide>
        <p15:guide id="2" pos="403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858760" y="6527688"/>
            <a:ext cx="767922" cy="551100"/>
          </a:xfrm>
          <a:prstGeom prst="rect">
            <a:avLst/>
          </a:prstGeom>
        </p:spPr>
        <p:txBody>
          <a:bodyPr spcFirstLastPara="1" wrap="square" lIns="122125" tIns="122125" rIns="122125" bIns="122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36282" y="622957"/>
            <a:ext cx="11926261" cy="801900"/>
          </a:xfrm>
          <a:prstGeom prst="rect">
            <a:avLst/>
          </a:prstGeom>
        </p:spPr>
        <p:txBody>
          <a:bodyPr spcFirstLastPara="1" wrap="square" lIns="122125" tIns="122125" rIns="122125" bIns="1221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36282" y="1613263"/>
            <a:ext cx="11926261" cy="4782300"/>
          </a:xfrm>
          <a:prstGeom prst="rect">
            <a:avLst/>
          </a:prstGeom>
        </p:spPr>
        <p:txBody>
          <a:bodyPr spcFirstLastPara="1" wrap="square" lIns="122125" tIns="122125" rIns="122125" bIns="1221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858760" y="6527688"/>
            <a:ext cx="767922" cy="551100"/>
          </a:xfrm>
          <a:prstGeom prst="rect">
            <a:avLst/>
          </a:prstGeom>
        </p:spPr>
        <p:txBody>
          <a:bodyPr spcFirstLastPara="1" wrap="square" lIns="122125" tIns="122125" rIns="122125" bIns="122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7" userDrawn="1">
          <p15:clr>
            <a:srgbClr val="FBAE40"/>
          </p15:clr>
        </p15:guide>
        <p15:guide id="2" pos="403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36282" y="622957"/>
            <a:ext cx="11926261" cy="801900"/>
          </a:xfrm>
          <a:prstGeom prst="rect">
            <a:avLst/>
          </a:prstGeom>
        </p:spPr>
        <p:txBody>
          <a:bodyPr spcFirstLastPara="1" wrap="square" lIns="122125" tIns="122125" rIns="122125" bIns="1221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36282" y="1613263"/>
            <a:ext cx="5598723" cy="4782300"/>
          </a:xfrm>
          <a:prstGeom prst="rect">
            <a:avLst/>
          </a:prstGeom>
        </p:spPr>
        <p:txBody>
          <a:bodyPr spcFirstLastPara="1" wrap="square" lIns="122125" tIns="122125" rIns="122125" bIns="1221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763830" y="1613263"/>
            <a:ext cx="5598723" cy="4782300"/>
          </a:xfrm>
          <a:prstGeom prst="rect">
            <a:avLst/>
          </a:prstGeom>
        </p:spPr>
        <p:txBody>
          <a:bodyPr spcFirstLastPara="1" wrap="square" lIns="122125" tIns="122125" rIns="122125" bIns="1221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858760" y="6527688"/>
            <a:ext cx="767922" cy="551100"/>
          </a:xfrm>
          <a:prstGeom prst="rect">
            <a:avLst/>
          </a:prstGeom>
        </p:spPr>
        <p:txBody>
          <a:bodyPr spcFirstLastPara="1" wrap="square" lIns="122125" tIns="122125" rIns="122125" bIns="122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36282" y="622957"/>
            <a:ext cx="11926261" cy="801900"/>
          </a:xfrm>
          <a:prstGeom prst="rect">
            <a:avLst/>
          </a:prstGeom>
        </p:spPr>
        <p:txBody>
          <a:bodyPr spcFirstLastPara="1" wrap="square" lIns="122125" tIns="122125" rIns="122125" bIns="1221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858760" y="6527688"/>
            <a:ext cx="767922" cy="551100"/>
          </a:xfrm>
          <a:prstGeom prst="rect">
            <a:avLst/>
          </a:prstGeom>
        </p:spPr>
        <p:txBody>
          <a:bodyPr spcFirstLastPara="1" wrap="square" lIns="122125" tIns="122125" rIns="122125" bIns="122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36282" y="777743"/>
            <a:ext cx="3930625" cy="1057800"/>
          </a:xfrm>
          <a:prstGeom prst="rect">
            <a:avLst/>
          </a:prstGeom>
        </p:spPr>
        <p:txBody>
          <a:bodyPr spcFirstLastPara="1" wrap="square" lIns="122125" tIns="122125" rIns="122125" bIns="1221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36282" y="1945197"/>
            <a:ext cx="3930625" cy="4450800"/>
          </a:xfrm>
          <a:prstGeom prst="rect">
            <a:avLst/>
          </a:prstGeom>
        </p:spPr>
        <p:txBody>
          <a:bodyPr spcFirstLastPara="1" wrap="square" lIns="122125" tIns="122125" rIns="122125" bIns="122125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858760" y="6527688"/>
            <a:ext cx="767922" cy="551100"/>
          </a:xfrm>
          <a:prstGeom prst="rect">
            <a:avLst/>
          </a:prstGeom>
        </p:spPr>
        <p:txBody>
          <a:bodyPr spcFirstLastPara="1" wrap="square" lIns="122125" tIns="122125" rIns="122125" bIns="122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86194" y="630131"/>
            <a:ext cx="8912877" cy="5726700"/>
          </a:xfrm>
          <a:prstGeom prst="rect">
            <a:avLst/>
          </a:prstGeom>
        </p:spPr>
        <p:txBody>
          <a:bodyPr spcFirstLastPara="1" wrap="square" lIns="122125" tIns="122125" rIns="122125" bIns="1221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858760" y="6527688"/>
            <a:ext cx="767922" cy="551100"/>
          </a:xfrm>
          <a:prstGeom prst="rect">
            <a:avLst/>
          </a:prstGeom>
        </p:spPr>
        <p:txBody>
          <a:bodyPr spcFirstLastPara="1" wrap="square" lIns="122125" tIns="122125" rIns="122125" bIns="122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399353" y="-175"/>
            <a:ext cx="6399353" cy="72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2125" tIns="122125" rIns="122125" bIns="122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71616" y="1726229"/>
            <a:ext cx="5661650" cy="2075100"/>
          </a:xfrm>
          <a:prstGeom prst="rect">
            <a:avLst/>
          </a:prstGeom>
        </p:spPr>
        <p:txBody>
          <a:bodyPr spcFirstLastPara="1" wrap="square" lIns="122125" tIns="122125" rIns="122125" bIns="1221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71616" y="3923815"/>
            <a:ext cx="5661650" cy="1728900"/>
          </a:xfrm>
          <a:prstGeom prst="rect">
            <a:avLst/>
          </a:prstGeom>
        </p:spPr>
        <p:txBody>
          <a:bodyPr spcFirstLastPara="1" wrap="square" lIns="122125" tIns="122125" rIns="122125" bIns="122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913737" y="1013578"/>
            <a:ext cx="5370479" cy="5172300"/>
          </a:xfrm>
          <a:prstGeom prst="rect">
            <a:avLst/>
          </a:prstGeom>
        </p:spPr>
        <p:txBody>
          <a:bodyPr spcFirstLastPara="1" wrap="square" lIns="122125" tIns="122125" rIns="122125" bIns="122125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858760" y="6527688"/>
            <a:ext cx="767922" cy="551100"/>
          </a:xfrm>
          <a:prstGeom prst="rect">
            <a:avLst/>
          </a:prstGeom>
        </p:spPr>
        <p:txBody>
          <a:bodyPr spcFirstLastPara="1" wrap="square" lIns="122125" tIns="122125" rIns="122125" bIns="122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36282" y="5922065"/>
            <a:ext cx="8396307" cy="846900"/>
          </a:xfrm>
          <a:prstGeom prst="rect">
            <a:avLst/>
          </a:prstGeom>
        </p:spPr>
        <p:txBody>
          <a:bodyPr spcFirstLastPara="1" wrap="square" lIns="122125" tIns="122125" rIns="122125" bIns="1221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858760" y="6527688"/>
            <a:ext cx="767922" cy="551100"/>
          </a:xfrm>
          <a:prstGeom prst="rect">
            <a:avLst/>
          </a:prstGeom>
        </p:spPr>
        <p:txBody>
          <a:bodyPr spcFirstLastPara="1" wrap="square" lIns="122125" tIns="122125" rIns="122125" bIns="122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36282" y="1548381"/>
            <a:ext cx="11926261" cy="2748300"/>
          </a:xfrm>
          <a:prstGeom prst="rect">
            <a:avLst/>
          </a:prstGeom>
        </p:spPr>
        <p:txBody>
          <a:bodyPr spcFirstLastPara="1" wrap="square" lIns="122125" tIns="122125" rIns="122125" bIns="1221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36282" y="4412563"/>
            <a:ext cx="11926261" cy="1821000"/>
          </a:xfrm>
          <a:prstGeom prst="rect">
            <a:avLst/>
          </a:prstGeom>
        </p:spPr>
        <p:txBody>
          <a:bodyPr spcFirstLastPara="1" wrap="square" lIns="122125" tIns="122125" rIns="122125" bIns="122125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858760" y="6527688"/>
            <a:ext cx="767922" cy="551100"/>
          </a:xfrm>
          <a:prstGeom prst="rect">
            <a:avLst/>
          </a:prstGeom>
        </p:spPr>
        <p:txBody>
          <a:bodyPr spcFirstLastPara="1" wrap="square" lIns="122125" tIns="122125" rIns="122125" bIns="122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6282" y="622957"/>
            <a:ext cx="11926261" cy="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25" tIns="122125" rIns="122125" bIns="1221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6282" y="1613263"/>
            <a:ext cx="11926261" cy="47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25" tIns="122125" rIns="122125" bIns="122125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858760" y="6527688"/>
            <a:ext cx="767922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25" tIns="122125" rIns="122125" bIns="12212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B170703-CE34-36C2-6399-BF37AB7B29D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 b="80952"/>
          <a:stretch/>
        </p:blipFill>
        <p:spPr>
          <a:xfrm>
            <a:off x="0" y="-1"/>
            <a:ext cx="12798426" cy="137258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67" userDrawn="1">
          <p15:clr>
            <a:srgbClr val="F26B43"/>
          </p15:clr>
        </p15:guide>
        <p15:guide id="2" pos="403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nms-chl-sec-acad@ugto.mx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mailto:sa_enmsgto@ugto.mx" TargetMode="External"/><Relationship Id="rId4" Type="http://schemas.openxmlformats.org/officeDocument/2006/relationships/hyperlink" Target="mailto:sa_enmscelaya@ugto.mx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mailto:bertha.mondelo@ugto.mx" TargetMode="External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jsanchez@ugto.mx" TargetMode="External"/><Relationship Id="rId5" Type="http://schemas.openxmlformats.org/officeDocument/2006/relationships/hyperlink" Target="mailto:jc.herrera@ugto.mx" TargetMode="External"/><Relationship Id="rId4" Type="http://schemas.openxmlformats.org/officeDocument/2006/relationships/hyperlink" Target="mailto:enms-sa-moroleon@ugto.m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acad.ugto.mx/InicioSA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47094" y="3285378"/>
            <a:ext cx="3388149" cy="24354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9150" tIns="139150" rIns="139150" bIns="139150" anchor="t" anchorCtr="0">
            <a:spAutoFit/>
          </a:bodyPr>
          <a:lstStyle/>
          <a:p>
            <a:r>
              <a:rPr lang="es-MX" sz="2800" b="1" dirty="0">
                <a:solidFill>
                  <a:srgbClr val="F1C213"/>
                </a:solidFill>
                <a:latin typeface="Anton"/>
              </a:rPr>
              <a:t>PROGRAMA DE ATRACCIÓN DE TALENTOS PARA ELNIVEL MEDIO SUPERIOR</a:t>
            </a:r>
          </a:p>
          <a:p>
            <a:r>
              <a:rPr lang="es-MX" sz="2800" b="1" dirty="0">
                <a:solidFill>
                  <a:srgbClr val="F1C213"/>
                </a:solidFill>
                <a:latin typeface="Anton"/>
                <a:ea typeface="Anton"/>
                <a:cs typeface="Anton"/>
                <a:sym typeface="Anton"/>
              </a:rPr>
              <a:t>(PRAT-NMS)</a:t>
            </a:r>
            <a:endParaRPr sz="1100" dirty="0">
              <a:solidFill>
                <a:srgbClr val="F1C213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200010">
            <a:off x="11899216" y="1944095"/>
            <a:ext cx="635763" cy="635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99985">
            <a:off x="263446" y="1944094"/>
            <a:ext cx="635763" cy="6357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0286D10-02B6-0944-8C44-1BF1CF5818AB}"/>
              </a:ext>
            </a:extLst>
          </p:cNvPr>
          <p:cNvSpPr txBox="1"/>
          <p:nvPr/>
        </p:nvSpPr>
        <p:spPr>
          <a:xfrm>
            <a:off x="9663457" y="2696208"/>
            <a:ext cx="243710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i="1" dirty="0">
                <a:solidFill>
                  <a:schemeClr val="lt1"/>
                </a:solidFill>
                <a:latin typeface="Raleway"/>
              </a:rPr>
              <a:t>DESDE EL RECONOCIMIENTO, LA INCLUSIÓN, LA CORRESPONSABILIDAD EDUCATIVA Y EL DESARROLLO DE TALENTOS.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>
          <a:extLst>
            <a:ext uri="{FF2B5EF4-FFF2-40B4-BE49-F238E27FC236}">
              <a16:creationId xmlns:a16="http://schemas.microsoft.com/office/drawing/2014/main" id="{F235245B-A4B4-83AE-4002-9E623A982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0">
            <a:extLst>
              <a:ext uri="{FF2B5EF4-FFF2-40B4-BE49-F238E27FC236}">
                <a16:creationId xmlns:a16="http://schemas.microsoft.com/office/drawing/2014/main" id="{6D9E0363-0986-163A-DF4B-E9778AD1BB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17552" y="1901197"/>
            <a:ext cx="6455100" cy="518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00" tIns="93200" rIns="93200" bIns="93200" anchor="t" anchorCtr="0">
            <a:noAutofit/>
          </a:bodyPr>
          <a:lstStyle/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b="1" dirty="0">
                <a:solidFill>
                  <a:srgbClr val="60BDE6"/>
                </a:solidFill>
                <a:latin typeface="Poppins"/>
                <a:cs typeface="Poppins"/>
                <a:sym typeface="Poppins"/>
              </a:rPr>
              <a:t>Escuela de Nivel Medio Superior Centro Histórico</a:t>
            </a: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dirty="0" err="1">
                <a:solidFill>
                  <a:schemeClr val="accent4">
                    <a:lumMod val="50000"/>
                  </a:schemeClr>
                </a:solidFill>
                <a:latin typeface="Poppins"/>
                <a:cs typeface="Poppins"/>
                <a:sym typeface="Poppins"/>
              </a:rPr>
              <a:t>Psic</a:t>
            </a:r>
            <a:r>
              <a:rPr lang="es-MX" sz="1400" dirty="0">
                <a:solidFill>
                  <a:schemeClr val="accent4">
                    <a:lumMod val="50000"/>
                  </a:schemeClr>
                </a:solidFill>
                <a:latin typeface="Poppins"/>
                <a:cs typeface="Poppins"/>
                <a:sym typeface="Poppins"/>
              </a:rPr>
              <a:t>. Liliana Fabiola Ponce Castro</a:t>
            </a: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b="1" dirty="0">
                <a:solidFill>
                  <a:srgbClr val="60BDE6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s-MX" sz="1400" b="1" u="sng" dirty="0">
                <a:solidFill>
                  <a:srgbClr val="002C58"/>
                </a:solidFill>
                <a:latin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enms-chl-sec-acad@ugto.mx</a:t>
            </a:r>
            <a:r>
              <a:rPr lang="es-MX" sz="1400" b="1" u="sng" dirty="0">
                <a:solidFill>
                  <a:srgbClr val="002C58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s-MX" sz="1400" b="1" dirty="0">
                <a:solidFill>
                  <a:srgbClr val="60BDE6"/>
                </a:solidFill>
                <a:latin typeface="Poppins"/>
                <a:cs typeface="Poppins"/>
                <a:sym typeface="Poppins"/>
              </a:rPr>
              <a:t>/ 477 788 51 00 ext. 6787</a:t>
            </a: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endParaRPr lang="es-MX" sz="1400" b="1" dirty="0">
              <a:solidFill>
                <a:srgbClr val="60BDE6"/>
              </a:solidFill>
              <a:latin typeface="Poppins"/>
              <a:cs typeface="Poppins"/>
              <a:sym typeface="Poppins"/>
            </a:endParaRP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b="1" dirty="0">
                <a:solidFill>
                  <a:srgbClr val="60BDE6"/>
                </a:solidFill>
                <a:latin typeface="Poppins"/>
                <a:cs typeface="Poppins"/>
                <a:sym typeface="Poppins"/>
              </a:rPr>
              <a:t>Escuela de Nivel Medio Superior de Celaya</a:t>
            </a: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dirty="0">
                <a:solidFill>
                  <a:schemeClr val="accent4">
                    <a:lumMod val="50000"/>
                  </a:schemeClr>
                </a:solidFill>
                <a:latin typeface="Poppins"/>
                <a:cs typeface="Poppins"/>
                <a:sym typeface="Poppins"/>
              </a:rPr>
              <a:t>Lic. J. Raúl Rosillo Arroyo</a:t>
            </a: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b="1" u="sng" dirty="0">
                <a:solidFill>
                  <a:srgbClr val="002C58"/>
                </a:solidFill>
                <a:latin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sa_enmscelaya@ugto.mx</a:t>
            </a:r>
            <a:r>
              <a:rPr lang="es-MX" sz="1400" b="1" u="sng" dirty="0">
                <a:solidFill>
                  <a:srgbClr val="002C58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s-MX" sz="1400" b="1" dirty="0">
                <a:solidFill>
                  <a:srgbClr val="60BDE6"/>
                </a:solidFill>
                <a:latin typeface="Poppins"/>
                <a:cs typeface="Poppins"/>
                <a:sym typeface="Poppins"/>
              </a:rPr>
              <a:t>/461 615 02 29 ext. 6912</a:t>
            </a: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endParaRPr lang="es-MX" sz="1400" b="1" dirty="0">
              <a:solidFill>
                <a:srgbClr val="60BDE6"/>
              </a:solidFill>
              <a:latin typeface="Poppins"/>
              <a:cs typeface="Poppins"/>
              <a:sym typeface="Poppins"/>
            </a:endParaRP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b="1" dirty="0">
                <a:solidFill>
                  <a:srgbClr val="60BDE6"/>
                </a:solidFill>
                <a:latin typeface="Poppins"/>
                <a:cs typeface="Poppins"/>
                <a:sym typeface="Poppins"/>
              </a:rPr>
              <a:t>Escuela de Nivel Medio Superior de Guanajuato</a:t>
            </a:r>
            <a:endParaRPr lang="es-MX" sz="1400" dirty="0">
              <a:solidFill>
                <a:schemeClr val="accent4">
                  <a:lumMod val="50000"/>
                </a:schemeClr>
              </a:solidFill>
              <a:latin typeface="Poppins"/>
              <a:cs typeface="Poppins"/>
              <a:sym typeface="Poppins"/>
            </a:endParaRP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dirty="0">
                <a:solidFill>
                  <a:schemeClr val="accent4">
                    <a:lumMod val="50000"/>
                  </a:schemeClr>
                </a:solidFill>
                <a:latin typeface="Poppins"/>
                <a:cs typeface="Poppins"/>
                <a:sym typeface="Poppins"/>
              </a:rPr>
              <a:t>Ing. Raúl Rangel Torres</a:t>
            </a: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b="1" u="sng" dirty="0">
                <a:solidFill>
                  <a:srgbClr val="002C58"/>
                </a:solidFill>
                <a:latin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sa_enmsgto@ugto.mx</a:t>
            </a:r>
            <a:r>
              <a:rPr lang="es-MX" sz="1400" b="1" u="sng" dirty="0">
                <a:solidFill>
                  <a:srgbClr val="002C58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s-MX" sz="1400" b="1" dirty="0">
                <a:solidFill>
                  <a:srgbClr val="60BDE6"/>
                </a:solidFill>
                <a:latin typeface="Poppins"/>
                <a:cs typeface="Poppins"/>
                <a:sym typeface="Poppins"/>
              </a:rPr>
              <a:t>/ 473 734 13 24, 473 734 13 25 y 473 734 13 28 ext. 6404</a:t>
            </a: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endParaRPr lang="es-MX" sz="1400" b="1" dirty="0">
              <a:solidFill>
                <a:srgbClr val="60BDE6"/>
              </a:solidFill>
              <a:latin typeface="Poppins"/>
              <a:cs typeface="Poppins"/>
              <a:sym typeface="Poppins"/>
            </a:endParaRP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b="1" dirty="0">
                <a:solidFill>
                  <a:srgbClr val="60BDE6"/>
                </a:solidFill>
                <a:latin typeface="Poppins"/>
                <a:cs typeface="Poppins"/>
                <a:sym typeface="Poppins"/>
              </a:rPr>
              <a:t>Escuela de Nivel Medio Superior de Irapuato</a:t>
            </a: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dirty="0">
                <a:solidFill>
                  <a:schemeClr val="accent4">
                    <a:lumMod val="50000"/>
                  </a:schemeClr>
                </a:solidFill>
                <a:latin typeface="Poppins"/>
                <a:cs typeface="Poppins"/>
                <a:sym typeface="Poppins"/>
              </a:rPr>
              <a:t>Mtro. Roberto Cabrera Ortiz</a:t>
            </a: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b="1" dirty="0">
                <a:solidFill>
                  <a:srgbClr val="60BDE6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s-MX" sz="1400" b="1" u="sng" dirty="0">
                <a:solidFill>
                  <a:srgbClr val="002C58"/>
                </a:solidFill>
                <a:latin typeface="Poppins"/>
                <a:cs typeface="Poppins"/>
                <a:sym typeface="Poppins"/>
              </a:rPr>
              <a:t>rcabrera</a:t>
            </a:r>
            <a:r>
              <a:rPr lang="es-MX" sz="1400" b="1" u="sng" dirty="0">
                <a:solidFill>
                  <a:srgbClr val="002C58"/>
                </a:solidFill>
                <a:latin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@ugto.mx</a:t>
            </a:r>
            <a:r>
              <a:rPr lang="es-MX" sz="1400" b="1" u="sng" dirty="0">
                <a:solidFill>
                  <a:srgbClr val="002C58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s-MX" sz="1400" b="1" dirty="0">
                <a:solidFill>
                  <a:srgbClr val="60BDE6"/>
                </a:solidFill>
                <a:latin typeface="Poppins"/>
                <a:cs typeface="Poppins"/>
                <a:sym typeface="Poppins"/>
              </a:rPr>
              <a:t>/ 462 624 72 04 ext. 3513</a:t>
            </a: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endParaRPr lang="es-MX" sz="1400" dirty="0">
              <a:solidFill>
                <a:srgbClr val="07376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endParaRPr lang="es-MX" sz="1400" dirty="0">
              <a:solidFill>
                <a:srgbClr val="07376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6" name="Google Shape;296;p10">
            <a:extLst>
              <a:ext uri="{FF2B5EF4-FFF2-40B4-BE49-F238E27FC236}">
                <a16:creationId xmlns:a16="http://schemas.microsoft.com/office/drawing/2014/main" id="{FF908F9E-6632-32B1-2049-C2C3277F3E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5435" y="1329992"/>
            <a:ext cx="8174556" cy="45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00" tIns="93200" rIns="93200" bIns="93200" anchor="t" anchorCtr="0">
            <a:noAutofit/>
          </a:bodyPr>
          <a:lstStyle/>
          <a:p>
            <a:pPr algn="ctr">
              <a:buSzPts val="1100"/>
            </a:pPr>
            <a:r>
              <a:rPr lang="es-MX" sz="3200" b="1" dirty="0">
                <a:solidFill>
                  <a:srgbClr val="0A3041"/>
                </a:solidFill>
                <a:latin typeface="Poppins"/>
                <a:ea typeface="Poppins"/>
                <a:cs typeface="Poppins"/>
                <a:sym typeface="Poppins"/>
              </a:rPr>
              <a:t>Contacto UG</a:t>
            </a:r>
            <a:endParaRPr sz="3200" b="1" dirty="0">
              <a:solidFill>
                <a:srgbClr val="0A304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97" name="Google Shape;297;p10">
            <a:extLst>
              <a:ext uri="{FF2B5EF4-FFF2-40B4-BE49-F238E27FC236}">
                <a16:creationId xmlns:a16="http://schemas.microsoft.com/office/drawing/2014/main" id="{16E8E2DE-E160-188C-3D54-D0A677A25C6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4935" r="8411"/>
          <a:stretch/>
        </p:blipFill>
        <p:spPr>
          <a:xfrm>
            <a:off x="1125443" y="2012475"/>
            <a:ext cx="3934800" cy="39345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98" name="Google Shape;298;p10">
            <a:extLst>
              <a:ext uri="{FF2B5EF4-FFF2-40B4-BE49-F238E27FC236}">
                <a16:creationId xmlns:a16="http://schemas.microsoft.com/office/drawing/2014/main" id="{7DEC02E9-CEE3-691B-796E-D921AC77A302}"/>
              </a:ext>
            </a:extLst>
          </p:cNvPr>
          <p:cNvSpPr/>
          <p:nvPr/>
        </p:nvSpPr>
        <p:spPr>
          <a:xfrm>
            <a:off x="973604" y="1862163"/>
            <a:ext cx="4262480" cy="4217433"/>
          </a:xfrm>
          <a:custGeom>
            <a:avLst/>
            <a:gdLst/>
            <a:ahLst/>
            <a:cxnLst/>
            <a:rect l="l" t="t" r="r" b="b"/>
            <a:pathLst>
              <a:path w="109964" h="109965" fill="none" extrusionOk="0">
                <a:moveTo>
                  <a:pt x="109964" y="54983"/>
                </a:moveTo>
                <a:cubicBezTo>
                  <a:pt x="109964" y="85337"/>
                  <a:pt x="85363" y="109965"/>
                  <a:pt x="54982" y="109965"/>
                </a:cubicBezTo>
                <a:cubicBezTo>
                  <a:pt x="24601" y="109965"/>
                  <a:pt x="0" y="85337"/>
                  <a:pt x="0" y="54983"/>
                </a:cubicBezTo>
                <a:cubicBezTo>
                  <a:pt x="0" y="24602"/>
                  <a:pt x="24601" y="1"/>
                  <a:pt x="54982" y="1"/>
                </a:cubicBezTo>
                <a:cubicBezTo>
                  <a:pt x="85363" y="1"/>
                  <a:pt x="109964" y="24602"/>
                  <a:pt x="109964" y="54983"/>
                </a:cubicBezTo>
                <a:close/>
              </a:path>
            </a:pathLst>
          </a:custGeom>
          <a:noFill/>
          <a:ln w="36300" cap="flat" cmpd="sng">
            <a:solidFill>
              <a:srgbClr val="FFC864"/>
            </a:solidFill>
            <a:prstDash val="solid"/>
            <a:miter lim="2688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9" name="Google Shape;299;p10">
            <a:extLst>
              <a:ext uri="{FF2B5EF4-FFF2-40B4-BE49-F238E27FC236}">
                <a16:creationId xmlns:a16="http://schemas.microsoft.com/office/drawing/2014/main" id="{D5F3AF59-1B4F-5D1D-201C-26A5708E5407}"/>
              </a:ext>
            </a:extLst>
          </p:cNvPr>
          <p:cNvSpPr/>
          <p:nvPr/>
        </p:nvSpPr>
        <p:spPr>
          <a:xfrm>
            <a:off x="825920" y="3174137"/>
            <a:ext cx="2240494" cy="2947210"/>
          </a:xfrm>
          <a:custGeom>
            <a:avLst/>
            <a:gdLst/>
            <a:ahLst/>
            <a:cxnLst/>
            <a:rect l="l" t="t" r="r" b="b"/>
            <a:pathLst>
              <a:path w="56596" h="74448" fill="none" extrusionOk="0">
                <a:moveTo>
                  <a:pt x="56595" y="74448"/>
                </a:moveTo>
                <a:cubicBezTo>
                  <a:pt x="38608" y="74421"/>
                  <a:pt x="21832" y="65441"/>
                  <a:pt x="11857" y="50492"/>
                </a:cubicBezTo>
                <a:cubicBezTo>
                  <a:pt x="1855" y="35544"/>
                  <a:pt x="0" y="16589"/>
                  <a:pt x="6883" y="0"/>
                </a:cubicBezTo>
              </a:path>
            </a:pathLst>
          </a:custGeom>
          <a:noFill/>
          <a:ln w="194925" cap="flat" cmpd="sng">
            <a:solidFill>
              <a:srgbClr val="61BDE6"/>
            </a:solidFill>
            <a:prstDash val="solid"/>
            <a:miter lim="2688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0" name="Google Shape;300;p10">
            <a:extLst>
              <a:ext uri="{FF2B5EF4-FFF2-40B4-BE49-F238E27FC236}">
                <a16:creationId xmlns:a16="http://schemas.microsoft.com/office/drawing/2014/main" id="{E5AEAA84-867D-0AD9-984D-F1073884B46C}"/>
              </a:ext>
            </a:extLst>
          </p:cNvPr>
          <p:cNvSpPr/>
          <p:nvPr/>
        </p:nvSpPr>
        <p:spPr>
          <a:xfrm rot="175335">
            <a:off x="3149434" y="1885961"/>
            <a:ext cx="938771" cy="189233"/>
          </a:xfrm>
          <a:custGeom>
            <a:avLst/>
            <a:gdLst/>
            <a:ahLst/>
            <a:cxnLst/>
            <a:rect l="l" t="t" r="r" b="b"/>
            <a:pathLst>
              <a:path w="20945" h="4222" fill="none" extrusionOk="0">
                <a:moveTo>
                  <a:pt x="0" y="0"/>
                </a:moveTo>
                <a:cubicBezTo>
                  <a:pt x="7206" y="0"/>
                  <a:pt x="14330" y="1425"/>
                  <a:pt x="20944" y="4221"/>
                </a:cubicBezTo>
              </a:path>
            </a:pathLst>
          </a:custGeom>
          <a:noFill/>
          <a:ln w="114300" cap="flat" cmpd="sng">
            <a:solidFill>
              <a:srgbClr val="8CD2DA"/>
            </a:solidFill>
            <a:prstDash val="solid"/>
            <a:miter lim="2688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1" name="Google Shape;301;p10">
            <a:extLst>
              <a:ext uri="{FF2B5EF4-FFF2-40B4-BE49-F238E27FC236}">
                <a16:creationId xmlns:a16="http://schemas.microsoft.com/office/drawing/2014/main" id="{D9175912-50AB-2595-27A1-C098C90F79D4}"/>
              </a:ext>
            </a:extLst>
          </p:cNvPr>
          <p:cNvSpPr/>
          <p:nvPr/>
        </p:nvSpPr>
        <p:spPr>
          <a:xfrm rot="3600134">
            <a:off x="4401423" y="2320553"/>
            <a:ext cx="718455" cy="777621"/>
          </a:xfrm>
          <a:custGeom>
            <a:avLst/>
            <a:gdLst/>
            <a:ahLst/>
            <a:cxnLst/>
            <a:rect l="l" t="t" r="r" b="b"/>
            <a:pathLst>
              <a:path w="24291" h="27062" extrusionOk="0">
                <a:moveTo>
                  <a:pt x="12145" y="1"/>
                </a:moveTo>
                <a:cubicBezTo>
                  <a:pt x="11631" y="1"/>
                  <a:pt x="11116" y="112"/>
                  <a:pt x="10736" y="333"/>
                </a:cubicBezTo>
                <a:lnTo>
                  <a:pt x="1426" y="5685"/>
                </a:lnTo>
                <a:cubicBezTo>
                  <a:pt x="634" y="6160"/>
                  <a:pt x="0" y="7237"/>
                  <a:pt x="0" y="8155"/>
                </a:cubicBezTo>
                <a:lnTo>
                  <a:pt x="0" y="18891"/>
                </a:lnTo>
                <a:cubicBezTo>
                  <a:pt x="0" y="19335"/>
                  <a:pt x="159" y="19841"/>
                  <a:pt x="412" y="20285"/>
                </a:cubicBezTo>
                <a:cubicBezTo>
                  <a:pt x="665" y="20728"/>
                  <a:pt x="1045" y="21140"/>
                  <a:pt x="1426" y="21361"/>
                </a:cubicBezTo>
                <a:lnTo>
                  <a:pt x="10736" y="26713"/>
                </a:lnTo>
                <a:cubicBezTo>
                  <a:pt x="10831" y="26777"/>
                  <a:pt x="10926" y="26840"/>
                  <a:pt x="11053" y="26872"/>
                </a:cubicBezTo>
                <a:cubicBezTo>
                  <a:pt x="11148" y="26903"/>
                  <a:pt x="11275" y="26935"/>
                  <a:pt x="11401" y="26967"/>
                </a:cubicBezTo>
                <a:cubicBezTo>
                  <a:pt x="11639" y="27030"/>
                  <a:pt x="11892" y="27062"/>
                  <a:pt x="12145" y="27062"/>
                </a:cubicBezTo>
                <a:cubicBezTo>
                  <a:pt x="12399" y="27062"/>
                  <a:pt x="12652" y="27030"/>
                  <a:pt x="12890" y="26967"/>
                </a:cubicBezTo>
                <a:cubicBezTo>
                  <a:pt x="13080" y="26935"/>
                  <a:pt x="13238" y="26872"/>
                  <a:pt x="13396" y="26808"/>
                </a:cubicBezTo>
                <a:cubicBezTo>
                  <a:pt x="13460" y="26777"/>
                  <a:pt x="13523" y="26745"/>
                  <a:pt x="13555" y="26713"/>
                </a:cubicBezTo>
                <a:lnTo>
                  <a:pt x="22865" y="21361"/>
                </a:lnTo>
                <a:cubicBezTo>
                  <a:pt x="23277" y="21140"/>
                  <a:pt x="23626" y="20728"/>
                  <a:pt x="23879" y="20285"/>
                </a:cubicBezTo>
                <a:cubicBezTo>
                  <a:pt x="24132" y="19841"/>
                  <a:pt x="24291" y="19335"/>
                  <a:pt x="24291" y="18891"/>
                </a:cubicBezTo>
                <a:lnTo>
                  <a:pt x="24291" y="8155"/>
                </a:lnTo>
                <a:cubicBezTo>
                  <a:pt x="24291" y="7237"/>
                  <a:pt x="23657" y="6160"/>
                  <a:pt x="22865" y="5685"/>
                </a:cubicBezTo>
                <a:lnTo>
                  <a:pt x="13555" y="333"/>
                </a:lnTo>
                <a:cubicBezTo>
                  <a:pt x="13175" y="112"/>
                  <a:pt x="12660" y="1"/>
                  <a:pt x="12145" y="1"/>
                </a:cubicBezTo>
                <a:close/>
              </a:path>
            </a:pathLst>
          </a:custGeom>
          <a:solidFill>
            <a:srgbClr val="F6CE3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02" name="Google Shape;302;p10">
            <a:extLst>
              <a:ext uri="{FF2B5EF4-FFF2-40B4-BE49-F238E27FC236}">
                <a16:creationId xmlns:a16="http://schemas.microsoft.com/office/drawing/2014/main" id="{444C0CEE-C56D-2B23-1E90-7480EC135979}"/>
              </a:ext>
            </a:extLst>
          </p:cNvPr>
          <p:cNvGrpSpPr/>
          <p:nvPr/>
        </p:nvGrpSpPr>
        <p:grpSpPr>
          <a:xfrm>
            <a:off x="4011968" y="5200884"/>
            <a:ext cx="834160" cy="232972"/>
            <a:chOff x="4032355" y="3948794"/>
            <a:chExt cx="749402" cy="209300"/>
          </a:xfrm>
        </p:grpSpPr>
        <p:sp>
          <p:nvSpPr>
            <p:cNvPr id="303" name="Google Shape;303;p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1147A05-B276-DA66-5FE9-1D06184D608C}"/>
                </a:ext>
              </a:extLst>
            </p:cNvPr>
            <p:cNvSpPr/>
            <p:nvPr/>
          </p:nvSpPr>
          <p:spPr>
            <a:xfrm rot="-5400000">
              <a:off x="4032265" y="3948885"/>
              <a:ext cx="209300" cy="209119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rgbClr val="8CD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10">
              <a:hlinkClick r:id="" action="ppaction://noaction"/>
              <a:extLst>
                <a:ext uri="{FF2B5EF4-FFF2-40B4-BE49-F238E27FC236}">
                  <a16:creationId xmlns:a16="http://schemas.microsoft.com/office/drawing/2014/main" id="{B27A0037-C9E2-FC69-B0B5-C9C54A36332E}"/>
                </a:ext>
              </a:extLst>
            </p:cNvPr>
            <p:cNvSpPr/>
            <p:nvPr/>
          </p:nvSpPr>
          <p:spPr>
            <a:xfrm rot="-5400000">
              <a:off x="4302407" y="3948885"/>
              <a:ext cx="209300" cy="209119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rgbClr val="8CD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1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BAE8D10-DE74-1603-0A0A-FC59384B1D9D}"/>
                </a:ext>
              </a:extLst>
            </p:cNvPr>
            <p:cNvSpPr/>
            <p:nvPr/>
          </p:nvSpPr>
          <p:spPr>
            <a:xfrm rot="-5400000">
              <a:off x="4572548" y="3948885"/>
              <a:ext cx="209300" cy="209119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rgbClr val="8CD2DA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endParaRPr sz="1200" b="1">
                <a:solidFill>
                  <a:srgbClr val="E8E8E8"/>
                </a:solidFill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08A19BE5-C132-82A3-E707-46D24DF331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3644" y="2453261"/>
            <a:ext cx="2559017" cy="300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22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>
          <a:extLst>
            <a:ext uri="{FF2B5EF4-FFF2-40B4-BE49-F238E27FC236}">
              <a16:creationId xmlns:a16="http://schemas.microsoft.com/office/drawing/2014/main" id="{A82D2938-C9DB-FB68-4FC3-C931031A5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0">
            <a:extLst>
              <a:ext uri="{FF2B5EF4-FFF2-40B4-BE49-F238E27FC236}">
                <a16:creationId xmlns:a16="http://schemas.microsoft.com/office/drawing/2014/main" id="{B23320B4-AE2C-ED7F-8BA5-B572354F7B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17552" y="1901197"/>
            <a:ext cx="6455100" cy="518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00" tIns="93200" rIns="93200" bIns="93200" anchor="t" anchorCtr="0">
            <a:noAutofit/>
          </a:bodyPr>
          <a:lstStyle/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b="1" dirty="0">
                <a:solidFill>
                  <a:srgbClr val="60BDE6"/>
                </a:solidFill>
                <a:latin typeface="Poppins"/>
                <a:cs typeface="Poppins"/>
                <a:sym typeface="Poppins"/>
              </a:rPr>
              <a:t>Escuela de Nivel Medio Superior de León</a:t>
            </a: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dirty="0">
                <a:solidFill>
                  <a:schemeClr val="accent4">
                    <a:lumMod val="50000"/>
                  </a:schemeClr>
                </a:solidFill>
                <a:latin typeface="Poppins"/>
                <a:cs typeface="Poppins"/>
                <a:sym typeface="Poppins"/>
              </a:rPr>
              <a:t>M.E. Bertha </a:t>
            </a:r>
            <a:r>
              <a:rPr lang="es-MX" sz="1400" dirty="0" err="1">
                <a:solidFill>
                  <a:schemeClr val="accent4">
                    <a:lumMod val="50000"/>
                  </a:schemeClr>
                </a:solidFill>
                <a:latin typeface="Poppins"/>
                <a:cs typeface="Poppins"/>
                <a:sym typeface="Poppins"/>
              </a:rPr>
              <a:t>Mondelo</a:t>
            </a:r>
            <a:r>
              <a:rPr lang="es-MX" sz="1400" dirty="0">
                <a:solidFill>
                  <a:schemeClr val="accent4">
                    <a:lumMod val="50000"/>
                  </a:schemeClr>
                </a:solidFill>
                <a:latin typeface="Poppins"/>
                <a:cs typeface="Poppins"/>
                <a:sym typeface="Poppins"/>
              </a:rPr>
              <a:t> Villaseñor</a:t>
            </a: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b="1" dirty="0">
                <a:solidFill>
                  <a:srgbClr val="60BDE6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s-MX" sz="1400" b="1" u="sng" dirty="0">
                <a:solidFill>
                  <a:srgbClr val="002C58"/>
                </a:solidFill>
                <a:latin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bertha.mondelo@ugto.mx</a:t>
            </a:r>
            <a:r>
              <a:rPr lang="es-MX" sz="1400" b="1" u="sng" dirty="0">
                <a:solidFill>
                  <a:srgbClr val="002C58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s-MX" sz="1400" b="1" dirty="0">
                <a:solidFill>
                  <a:srgbClr val="60BDE6"/>
                </a:solidFill>
                <a:latin typeface="Poppins"/>
                <a:cs typeface="Poppins"/>
                <a:sym typeface="Poppins"/>
              </a:rPr>
              <a:t>/ 477 712 96 66 y 477 712 84 24 ext. 6760</a:t>
            </a: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endParaRPr lang="es-MX" sz="1400" b="1" dirty="0">
              <a:solidFill>
                <a:srgbClr val="60BDE6"/>
              </a:solidFill>
              <a:latin typeface="Poppins"/>
              <a:cs typeface="Poppins"/>
              <a:sym typeface="Poppins"/>
            </a:endParaRP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b="1" dirty="0">
                <a:solidFill>
                  <a:srgbClr val="60BDE6"/>
                </a:solidFill>
                <a:latin typeface="Poppins"/>
                <a:cs typeface="Poppins"/>
                <a:sym typeface="Poppins"/>
              </a:rPr>
              <a:t>Escuela de Nivel Medio Superior de Moroleón</a:t>
            </a: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dirty="0">
                <a:solidFill>
                  <a:schemeClr val="accent4">
                    <a:lumMod val="50000"/>
                  </a:schemeClr>
                </a:solidFill>
                <a:latin typeface="Poppins"/>
                <a:cs typeface="Poppins"/>
                <a:sym typeface="Poppins"/>
              </a:rPr>
              <a:t>Lic. Luis Ernesto Calderón Villagómez</a:t>
            </a: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b="1" u="sng" dirty="0">
                <a:solidFill>
                  <a:srgbClr val="002C58"/>
                </a:solidFill>
                <a:latin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enms-sa-moroleon@ugto.mx</a:t>
            </a:r>
            <a:r>
              <a:rPr lang="es-MX" sz="1400" b="1" u="sng" dirty="0">
                <a:solidFill>
                  <a:srgbClr val="002C58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s-MX" sz="1400" b="1" dirty="0">
                <a:solidFill>
                  <a:srgbClr val="60BDE6"/>
                </a:solidFill>
                <a:latin typeface="Poppins"/>
                <a:cs typeface="Poppins"/>
                <a:sym typeface="Poppins"/>
              </a:rPr>
              <a:t>/445 457 34 32 ext. 6206</a:t>
            </a: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endParaRPr lang="es-MX" sz="1400" b="1" dirty="0">
              <a:solidFill>
                <a:srgbClr val="60BDE6"/>
              </a:solidFill>
              <a:latin typeface="Poppins"/>
              <a:cs typeface="Poppins"/>
              <a:sym typeface="Poppins"/>
            </a:endParaRP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b="1" dirty="0">
                <a:solidFill>
                  <a:srgbClr val="60BDE6"/>
                </a:solidFill>
                <a:latin typeface="Poppins"/>
                <a:cs typeface="Poppins"/>
                <a:sym typeface="Poppins"/>
              </a:rPr>
              <a:t>Escuela de Nivel Medio Superior de Pénjamo</a:t>
            </a:r>
            <a:endParaRPr lang="es-MX" sz="1400" dirty="0">
              <a:solidFill>
                <a:schemeClr val="accent4">
                  <a:lumMod val="50000"/>
                </a:schemeClr>
              </a:solidFill>
              <a:latin typeface="Poppins"/>
              <a:cs typeface="Poppins"/>
              <a:sym typeface="Poppins"/>
            </a:endParaRP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dirty="0">
                <a:solidFill>
                  <a:schemeClr val="accent4">
                    <a:lumMod val="50000"/>
                  </a:schemeClr>
                </a:solidFill>
                <a:latin typeface="Poppins"/>
                <a:cs typeface="Poppins"/>
                <a:sym typeface="Poppins"/>
              </a:rPr>
              <a:t>Mtro. Juan Carlos Herrera Enciso</a:t>
            </a: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b="1" u="sng" dirty="0">
                <a:solidFill>
                  <a:srgbClr val="002C58"/>
                </a:solidFill>
                <a:latin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jc.herrera@ugto.mx</a:t>
            </a:r>
            <a:r>
              <a:rPr lang="es-MX" sz="1400" b="1" u="sng" dirty="0">
                <a:solidFill>
                  <a:srgbClr val="002C58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s-MX" sz="1400" b="1" dirty="0">
                <a:solidFill>
                  <a:srgbClr val="60BDE6"/>
                </a:solidFill>
                <a:latin typeface="Poppins"/>
                <a:cs typeface="Poppins"/>
                <a:sym typeface="Poppins"/>
              </a:rPr>
              <a:t>/ 469 692 75 76 ext. 6253</a:t>
            </a: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endParaRPr lang="es-MX" sz="1400" b="1" dirty="0">
              <a:solidFill>
                <a:srgbClr val="60BDE6"/>
              </a:solidFill>
              <a:latin typeface="Poppins"/>
              <a:cs typeface="Poppins"/>
              <a:sym typeface="Poppins"/>
            </a:endParaRP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b="1" dirty="0">
                <a:solidFill>
                  <a:srgbClr val="60BDE6"/>
                </a:solidFill>
                <a:latin typeface="Poppins"/>
                <a:cs typeface="Poppins"/>
                <a:sym typeface="Poppins"/>
              </a:rPr>
              <a:t>Escuela de Nivel Medio Superior de Salamanca</a:t>
            </a: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dirty="0">
                <a:solidFill>
                  <a:schemeClr val="accent4">
                    <a:lumMod val="50000"/>
                  </a:schemeClr>
                </a:solidFill>
                <a:latin typeface="Poppins"/>
                <a:cs typeface="Poppins"/>
                <a:sym typeface="Poppins"/>
              </a:rPr>
              <a:t>Ing. Francisco Javier Sánchez Mosqueda</a:t>
            </a: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b="1" u="sng" dirty="0">
                <a:solidFill>
                  <a:srgbClr val="002C58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s-MX" sz="1400" b="1" u="sng" dirty="0">
                <a:solidFill>
                  <a:srgbClr val="002C58"/>
                </a:solidFill>
                <a:latin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fjsanchez@ugto.mx</a:t>
            </a:r>
            <a:r>
              <a:rPr lang="es-MX" sz="1400" b="1" u="sng" dirty="0">
                <a:solidFill>
                  <a:srgbClr val="002C58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s-MX" sz="1400" b="1" dirty="0">
                <a:solidFill>
                  <a:srgbClr val="60BDE6"/>
                </a:solidFill>
                <a:latin typeface="Poppins"/>
                <a:cs typeface="Poppins"/>
                <a:sym typeface="Poppins"/>
              </a:rPr>
              <a:t>/ 464 648 09 40 ext. 5720</a:t>
            </a:r>
            <a:endParaRPr lang="es-MX" sz="1400" dirty="0">
              <a:solidFill>
                <a:srgbClr val="07376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endParaRPr lang="es-MX" sz="1400" dirty="0">
              <a:solidFill>
                <a:srgbClr val="07376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6" name="Google Shape;296;p10">
            <a:extLst>
              <a:ext uri="{FF2B5EF4-FFF2-40B4-BE49-F238E27FC236}">
                <a16:creationId xmlns:a16="http://schemas.microsoft.com/office/drawing/2014/main" id="{03498A60-6FD6-3405-15CD-3C64475C7D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5435" y="1329992"/>
            <a:ext cx="8174556" cy="45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00" tIns="93200" rIns="93200" bIns="93200" anchor="t" anchorCtr="0">
            <a:noAutofit/>
          </a:bodyPr>
          <a:lstStyle/>
          <a:p>
            <a:pPr algn="ctr">
              <a:buSzPts val="1100"/>
            </a:pPr>
            <a:r>
              <a:rPr lang="es-MX" sz="3200" b="1" dirty="0">
                <a:solidFill>
                  <a:srgbClr val="0A3041"/>
                </a:solidFill>
                <a:latin typeface="Poppins"/>
                <a:ea typeface="Poppins"/>
                <a:cs typeface="Poppins"/>
                <a:sym typeface="Poppins"/>
              </a:rPr>
              <a:t>Contacto UG</a:t>
            </a:r>
            <a:endParaRPr sz="3200" b="1" dirty="0">
              <a:solidFill>
                <a:srgbClr val="0A304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97" name="Google Shape;297;p10">
            <a:extLst>
              <a:ext uri="{FF2B5EF4-FFF2-40B4-BE49-F238E27FC236}">
                <a16:creationId xmlns:a16="http://schemas.microsoft.com/office/drawing/2014/main" id="{FDD5A1B0-FC7D-9840-284E-645535E16A6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24935" r="8411"/>
          <a:stretch/>
        </p:blipFill>
        <p:spPr>
          <a:xfrm>
            <a:off x="1125443" y="2012475"/>
            <a:ext cx="3934800" cy="39345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98" name="Google Shape;298;p10">
            <a:extLst>
              <a:ext uri="{FF2B5EF4-FFF2-40B4-BE49-F238E27FC236}">
                <a16:creationId xmlns:a16="http://schemas.microsoft.com/office/drawing/2014/main" id="{455EE721-BD12-45AE-04D9-F684E179FC8C}"/>
              </a:ext>
            </a:extLst>
          </p:cNvPr>
          <p:cNvSpPr/>
          <p:nvPr/>
        </p:nvSpPr>
        <p:spPr>
          <a:xfrm>
            <a:off x="973604" y="1862163"/>
            <a:ext cx="4262480" cy="4217433"/>
          </a:xfrm>
          <a:custGeom>
            <a:avLst/>
            <a:gdLst/>
            <a:ahLst/>
            <a:cxnLst/>
            <a:rect l="l" t="t" r="r" b="b"/>
            <a:pathLst>
              <a:path w="109964" h="109965" fill="none" extrusionOk="0">
                <a:moveTo>
                  <a:pt x="109964" y="54983"/>
                </a:moveTo>
                <a:cubicBezTo>
                  <a:pt x="109964" y="85337"/>
                  <a:pt x="85363" y="109965"/>
                  <a:pt x="54982" y="109965"/>
                </a:cubicBezTo>
                <a:cubicBezTo>
                  <a:pt x="24601" y="109965"/>
                  <a:pt x="0" y="85337"/>
                  <a:pt x="0" y="54983"/>
                </a:cubicBezTo>
                <a:cubicBezTo>
                  <a:pt x="0" y="24602"/>
                  <a:pt x="24601" y="1"/>
                  <a:pt x="54982" y="1"/>
                </a:cubicBezTo>
                <a:cubicBezTo>
                  <a:pt x="85363" y="1"/>
                  <a:pt x="109964" y="24602"/>
                  <a:pt x="109964" y="54983"/>
                </a:cubicBezTo>
                <a:close/>
              </a:path>
            </a:pathLst>
          </a:custGeom>
          <a:noFill/>
          <a:ln w="36300" cap="flat" cmpd="sng">
            <a:solidFill>
              <a:srgbClr val="FFC864"/>
            </a:solidFill>
            <a:prstDash val="solid"/>
            <a:miter lim="2688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9" name="Google Shape;299;p10">
            <a:extLst>
              <a:ext uri="{FF2B5EF4-FFF2-40B4-BE49-F238E27FC236}">
                <a16:creationId xmlns:a16="http://schemas.microsoft.com/office/drawing/2014/main" id="{154B53E7-76B1-EF62-6C18-4926AA46008E}"/>
              </a:ext>
            </a:extLst>
          </p:cNvPr>
          <p:cNvSpPr/>
          <p:nvPr/>
        </p:nvSpPr>
        <p:spPr>
          <a:xfrm>
            <a:off x="825920" y="3174137"/>
            <a:ext cx="2240494" cy="2947210"/>
          </a:xfrm>
          <a:custGeom>
            <a:avLst/>
            <a:gdLst/>
            <a:ahLst/>
            <a:cxnLst/>
            <a:rect l="l" t="t" r="r" b="b"/>
            <a:pathLst>
              <a:path w="56596" h="74448" fill="none" extrusionOk="0">
                <a:moveTo>
                  <a:pt x="56595" y="74448"/>
                </a:moveTo>
                <a:cubicBezTo>
                  <a:pt x="38608" y="74421"/>
                  <a:pt x="21832" y="65441"/>
                  <a:pt x="11857" y="50492"/>
                </a:cubicBezTo>
                <a:cubicBezTo>
                  <a:pt x="1855" y="35544"/>
                  <a:pt x="0" y="16589"/>
                  <a:pt x="6883" y="0"/>
                </a:cubicBezTo>
              </a:path>
            </a:pathLst>
          </a:custGeom>
          <a:noFill/>
          <a:ln w="194925" cap="flat" cmpd="sng">
            <a:solidFill>
              <a:srgbClr val="61BDE6"/>
            </a:solidFill>
            <a:prstDash val="solid"/>
            <a:miter lim="2688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0" name="Google Shape;300;p10">
            <a:extLst>
              <a:ext uri="{FF2B5EF4-FFF2-40B4-BE49-F238E27FC236}">
                <a16:creationId xmlns:a16="http://schemas.microsoft.com/office/drawing/2014/main" id="{A5E56B5B-A659-DA3D-BB04-B0239A768243}"/>
              </a:ext>
            </a:extLst>
          </p:cNvPr>
          <p:cNvSpPr/>
          <p:nvPr/>
        </p:nvSpPr>
        <p:spPr>
          <a:xfrm rot="175335">
            <a:off x="3149434" y="1885961"/>
            <a:ext cx="938771" cy="189233"/>
          </a:xfrm>
          <a:custGeom>
            <a:avLst/>
            <a:gdLst/>
            <a:ahLst/>
            <a:cxnLst/>
            <a:rect l="l" t="t" r="r" b="b"/>
            <a:pathLst>
              <a:path w="20945" h="4222" fill="none" extrusionOk="0">
                <a:moveTo>
                  <a:pt x="0" y="0"/>
                </a:moveTo>
                <a:cubicBezTo>
                  <a:pt x="7206" y="0"/>
                  <a:pt x="14330" y="1425"/>
                  <a:pt x="20944" y="4221"/>
                </a:cubicBezTo>
              </a:path>
            </a:pathLst>
          </a:custGeom>
          <a:noFill/>
          <a:ln w="114300" cap="flat" cmpd="sng">
            <a:solidFill>
              <a:srgbClr val="8CD2DA"/>
            </a:solidFill>
            <a:prstDash val="solid"/>
            <a:miter lim="2688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1" name="Google Shape;301;p10">
            <a:extLst>
              <a:ext uri="{FF2B5EF4-FFF2-40B4-BE49-F238E27FC236}">
                <a16:creationId xmlns:a16="http://schemas.microsoft.com/office/drawing/2014/main" id="{8B83297B-5753-132F-031D-516AE60A19BA}"/>
              </a:ext>
            </a:extLst>
          </p:cNvPr>
          <p:cNvSpPr/>
          <p:nvPr/>
        </p:nvSpPr>
        <p:spPr>
          <a:xfrm rot="3600134">
            <a:off x="4401423" y="2320553"/>
            <a:ext cx="718455" cy="777621"/>
          </a:xfrm>
          <a:custGeom>
            <a:avLst/>
            <a:gdLst/>
            <a:ahLst/>
            <a:cxnLst/>
            <a:rect l="l" t="t" r="r" b="b"/>
            <a:pathLst>
              <a:path w="24291" h="27062" extrusionOk="0">
                <a:moveTo>
                  <a:pt x="12145" y="1"/>
                </a:moveTo>
                <a:cubicBezTo>
                  <a:pt x="11631" y="1"/>
                  <a:pt x="11116" y="112"/>
                  <a:pt x="10736" y="333"/>
                </a:cubicBezTo>
                <a:lnTo>
                  <a:pt x="1426" y="5685"/>
                </a:lnTo>
                <a:cubicBezTo>
                  <a:pt x="634" y="6160"/>
                  <a:pt x="0" y="7237"/>
                  <a:pt x="0" y="8155"/>
                </a:cubicBezTo>
                <a:lnTo>
                  <a:pt x="0" y="18891"/>
                </a:lnTo>
                <a:cubicBezTo>
                  <a:pt x="0" y="19335"/>
                  <a:pt x="159" y="19841"/>
                  <a:pt x="412" y="20285"/>
                </a:cubicBezTo>
                <a:cubicBezTo>
                  <a:pt x="665" y="20728"/>
                  <a:pt x="1045" y="21140"/>
                  <a:pt x="1426" y="21361"/>
                </a:cubicBezTo>
                <a:lnTo>
                  <a:pt x="10736" y="26713"/>
                </a:lnTo>
                <a:cubicBezTo>
                  <a:pt x="10831" y="26777"/>
                  <a:pt x="10926" y="26840"/>
                  <a:pt x="11053" y="26872"/>
                </a:cubicBezTo>
                <a:cubicBezTo>
                  <a:pt x="11148" y="26903"/>
                  <a:pt x="11275" y="26935"/>
                  <a:pt x="11401" y="26967"/>
                </a:cubicBezTo>
                <a:cubicBezTo>
                  <a:pt x="11639" y="27030"/>
                  <a:pt x="11892" y="27062"/>
                  <a:pt x="12145" y="27062"/>
                </a:cubicBezTo>
                <a:cubicBezTo>
                  <a:pt x="12399" y="27062"/>
                  <a:pt x="12652" y="27030"/>
                  <a:pt x="12890" y="26967"/>
                </a:cubicBezTo>
                <a:cubicBezTo>
                  <a:pt x="13080" y="26935"/>
                  <a:pt x="13238" y="26872"/>
                  <a:pt x="13396" y="26808"/>
                </a:cubicBezTo>
                <a:cubicBezTo>
                  <a:pt x="13460" y="26777"/>
                  <a:pt x="13523" y="26745"/>
                  <a:pt x="13555" y="26713"/>
                </a:cubicBezTo>
                <a:lnTo>
                  <a:pt x="22865" y="21361"/>
                </a:lnTo>
                <a:cubicBezTo>
                  <a:pt x="23277" y="21140"/>
                  <a:pt x="23626" y="20728"/>
                  <a:pt x="23879" y="20285"/>
                </a:cubicBezTo>
                <a:cubicBezTo>
                  <a:pt x="24132" y="19841"/>
                  <a:pt x="24291" y="19335"/>
                  <a:pt x="24291" y="18891"/>
                </a:cubicBezTo>
                <a:lnTo>
                  <a:pt x="24291" y="8155"/>
                </a:lnTo>
                <a:cubicBezTo>
                  <a:pt x="24291" y="7237"/>
                  <a:pt x="23657" y="6160"/>
                  <a:pt x="22865" y="5685"/>
                </a:cubicBezTo>
                <a:lnTo>
                  <a:pt x="13555" y="333"/>
                </a:lnTo>
                <a:cubicBezTo>
                  <a:pt x="13175" y="112"/>
                  <a:pt x="12660" y="1"/>
                  <a:pt x="12145" y="1"/>
                </a:cubicBezTo>
                <a:close/>
              </a:path>
            </a:pathLst>
          </a:custGeom>
          <a:solidFill>
            <a:srgbClr val="F6CE3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02" name="Google Shape;302;p10">
            <a:extLst>
              <a:ext uri="{FF2B5EF4-FFF2-40B4-BE49-F238E27FC236}">
                <a16:creationId xmlns:a16="http://schemas.microsoft.com/office/drawing/2014/main" id="{90DE6C41-5D45-4FED-AF7E-1D10C6971D6D}"/>
              </a:ext>
            </a:extLst>
          </p:cNvPr>
          <p:cNvGrpSpPr/>
          <p:nvPr/>
        </p:nvGrpSpPr>
        <p:grpSpPr>
          <a:xfrm>
            <a:off x="4011968" y="5200884"/>
            <a:ext cx="834160" cy="232972"/>
            <a:chOff x="4032355" y="3948794"/>
            <a:chExt cx="749402" cy="209300"/>
          </a:xfrm>
        </p:grpSpPr>
        <p:sp>
          <p:nvSpPr>
            <p:cNvPr id="303" name="Google Shape;303;p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ADADD23-4C97-0EF2-025C-20F21D2EBF27}"/>
                </a:ext>
              </a:extLst>
            </p:cNvPr>
            <p:cNvSpPr/>
            <p:nvPr/>
          </p:nvSpPr>
          <p:spPr>
            <a:xfrm rot="-5400000">
              <a:off x="4032265" y="3948885"/>
              <a:ext cx="209300" cy="209119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rgbClr val="8CD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10">
              <a:hlinkClick r:id="" action="ppaction://noaction"/>
              <a:extLst>
                <a:ext uri="{FF2B5EF4-FFF2-40B4-BE49-F238E27FC236}">
                  <a16:creationId xmlns:a16="http://schemas.microsoft.com/office/drawing/2014/main" id="{BB049438-7601-94CD-BBE4-6B329D0FDA08}"/>
                </a:ext>
              </a:extLst>
            </p:cNvPr>
            <p:cNvSpPr/>
            <p:nvPr/>
          </p:nvSpPr>
          <p:spPr>
            <a:xfrm rot="-5400000">
              <a:off x="4302407" y="3948885"/>
              <a:ext cx="209300" cy="209119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rgbClr val="8CD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1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A7769CF-C22A-C4ED-BA5F-ACCC5E0D1358}"/>
                </a:ext>
              </a:extLst>
            </p:cNvPr>
            <p:cNvSpPr/>
            <p:nvPr/>
          </p:nvSpPr>
          <p:spPr>
            <a:xfrm rot="-5400000">
              <a:off x="4572548" y="3948885"/>
              <a:ext cx="209300" cy="209119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rgbClr val="8CD2DA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endParaRPr sz="1200" b="1">
                <a:solidFill>
                  <a:srgbClr val="E8E8E8"/>
                </a:solidFill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86C7F627-EF8A-125F-100E-1A402F66A3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8178" y="2476931"/>
            <a:ext cx="2554445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42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>
          <a:extLst>
            <a:ext uri="{FF2B5EF4-FFF2-40B4-BE49-F238E27FC236}">
              <a16:creationId xmlns:a16="http://schemas.microsoft.com/office/drawing/2014/main" id="{E751F4A8-FAF9-BE6F-F98D-C42594390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0">
            <a:extLst>
              <a:ext uri="{FF2B5EF4-FFF2-40B4-BE49-F238E27FC236}">
                <a16:creationId xmlns:a16="http://schemas.microsoft.com/office/drawing/2014/main" id="{7029582E-7739-915A-672C-68CA12017A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17552" y="1901197"/>
            <a:ext cx="6455100" cy="518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00" tIns="93200" rIns="93200" bIns="93200" anchor="t" anchorCtr="0">
            <a:noAutofit/>
          </a:bodyPr>
          <a:lstStyle/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b="1" dirty="0">
                <a:solidFill>
                  <a:srgbClr val="60BDE6"/>
                </a:solidFill>
                <a:latin typeface="Poppins"/>
                <a:cs typeface="Poppins"/>
                <a:sym typeface="Poppins"/>
              </a:rPr>
              <a:t>Escuela de Nivel Medio Superior de Salvatierra</a:t>
            </a: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pt-BR" sz="1400" dirty="0" err="1">
                <a:solidFill>
                  <a:schemeClr val="accent4">
                    <a:lumMod val="50000"/>
                  </a:schemeClr>
                </a:solidFill>
                <a:latin typeface="Poppins"/>
                <a:cs typeface="Poppins"/>
                <a:sym typeface="Poppins"/>
              </a:rPr>
              <a:t>Mtra</a:t>
            </a:r>
            <a:r>
              <a:rPr lang="pt-BR" sz="1400" dirty="0">
                <a:solidFill>
                  <a:schemeClr val="accent4">
                    <a:lumMod val="50000"/>
                  </a:schemeClr>
                </a:solidFill>
                <a:latin typeface="Poppins"/>
                <a:cs typeface="Poppins"/>
                <a:sym typeface="Poppins"/>
              </a:rPr>
              <a:t>. Miriam Mónica Torres López</a:t>
            </a: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b="1" dirty="0">
                <a:solidFill>
                  <a:srgbClr val="60BDE6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s-MX" sz="1400" b="1" u="sng" dirty="0">
                <a:solidFill>
                  <a:srgbClr val="002C58"/>
                </a:solidFill>
                <a:latin typeface="Poppins"/>
                <a:cs typeface="Poppins"/>
                <a:sym typeface="Poppins"/>
              </a:rPr>
              <a:t>mm.torres@ugto.mx </a:t>
            </a:r>
            <a:r>
              <a:rPr lang="es-MX" sz="1400" b="1" dirty="0">
                <a:solidFill>
                  <a:srgbClr val="60BDE6"/>
                </a:solidFill>
                <a:latin typeface="Poppins"/>
                <a:cs typeface="Poppins"/>
                <a:sym typeface="Poppins"/>
              </a:rPr>
              <a:t>/ 466 663 00 38 ext. 8627</a:t>
            </a: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endParaRPr lang="es-MX" sz="1400" b="1" dirty="0">
              <a:solidFill>
                <a:srgbClr val="60BDE6"/>
              </a:solidFill>
              <a:latin typeface="Poppins"/>
              <a:cs typeface="Poppins"/>
              <a:sym typeface="Poppins"/>
            </a:endParaRP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b="1" dirty="0">
                <a:solidFill>
                  <a:srgbClr val="60BDE6"/>
                </a:solidFill>
                <a:latin typeface="Poppins"/>
                <a:cs typeface="Poppins"/>
                <a:sym typeface="Poppins"/>
              </a:rPr>
              <a:t>Escuela de Nivel Medio Superior de San Luis de la Paz</a:t>
            </a: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dirty="0">
                <a:solidFill>
                  <a:schemeClr val="accent4">
                    <a:lumMod val="50000"/>
                  </a:schemeClr>
                </a:solidFill>
                <a:latin typeface="Poppins"/>
                <a:cs typeface="Poppins"/>
                <a:sym typeface="Poppins"/>
              </a:rPr>
              <a:t>Mtro. Luis Armando Ibarra Manzano</a:t>
            </a: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b="1" u="sng" dirty="0">
                <a:solidFill>
                  <a:srgbClr val="002C58"/>
                </a:solidFill>
                <a:latin typeface="Poppins"/>
                <a:cs typeface="Poppins"/>
                <a:sym typeface="Poppins"/>
              </a:rPr>
              <a:t>luis.ibarra@ugto.mx </a:t>
            </a:r>
            <a:r>
              <a:rPr lang="es-MX" sz="1400" b="1" dirty="0">
                <a:solidFill>
                  <a:srgbClr val="60BDE6"/>
                </a:solidFill>
                <a:latin typeface="Poppins"/>
                <a:cs typeface="Poppins"/>
                <a:sym typeface="Poppins"/>
              </a:rPr>
              <a:t>/468 688 21 12 ext. 1042</a:t>
            </a: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endParaRPr lang="es-MX" sz="1400" b="1" dirty="0">
              <a:solidFill>
                <a:srgbClr val="60BDE6"/>
              </a:solidFill>
              <a:latin typeface="Poppins"/>
              <a:cs typeface="Poppins"/>
              <a:sym typeface="Poppins"/>
            </a:endParaRP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b="1" dirty="0">
                <a:solidFill>
                  <a:srgbClr val="60BDE6"/>
                </a:solidFill>
                <a:latin typeface="Poppins"/>
                <a:cs typeface="Poppins"/>
                <a:sym typeface="Poppins"/>
              </a:rPr>
              <a:t>Escuela de Nivel Medio Superior de Silao</a:t>
            </a:r>
            <a:endParaRPr lang="es-MX" sz="1400" dirty="0">
              <a:solidFill>
                <a:schemeClr val="accent4">
                  <a:lumMod val="50000"/>
                </a:schemeClr>
              </a:solidFill>
              <a:latin typeface="Poppins"/>
              <a:cs typeface="Poppins"/>
              <a:sym typeface="Poppins"/>
            </a:endParaRP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pt-BR" sz="1400" dirty="0" err="1">
                <a:solidFill>
                  <a:schemeClr val="accent4">
                    <a:lumMod val="50000"/>
                  </a:schemeClr>
                </a:solidFill>
                <a:latin typeface="Poppins"/>
                <a:cs typeface="Poppins"/>
                <a:sym typeface="Poppins"/>
              </a:rPr>
              <a:t>Mtro</a:t>
            </a:r>
            <a:r>
              <a:rPr lang="pt-BR" sz="1400" dirty="0">
                <a:solidFill>
                  <a:schemeClr val="accent4">
                    <a:lumMod val="50000"/>
                  </a:schemeClr>
                </a:solidFill>
                <a:latin typeface="Poppins"/>
                <a:cs typeface="Poppins"/>
                <a:sym typeface="Poppins"/>
              </a:rPr>
              <a:t>. Ricardo Daniel Álvarez Alvarado</a:t>
            </a: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b="1" u="sng" dirty="0">
                <a:solidFill>
                  <a:srgbClr val="002C58"/>
                </a:solidFill>
                <a:latin typeface="Poppins"/>
                <a:cs typeface="Poppins"/>
                <a:sym typeface="Poppins"/>
              </a:rPr>
              <a:t>rd.alvarez@ugto.mx </a:t>
            </a:r>
            <a:r>
              <a:rPr lang="es-MX" sz="1400" b="1" dirty="0">
                <a:solidFill>
                  <a:srgbClr val="60BDE6"/>
                </a:solidFill>
                <a:latin typeface="Poppins"/>
                <a:cs typeface="Poppins"/>
                <a:sym typeface="Poppins"/>
              </a:rPr>
              <a:t>/ 472 722 09 81 ext. 6712</a:t>
            </a: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endParaRPr lang="es-MX" sz="1400" b="1" dirty="0">
              <a:solidFill>
                <a:srgbClr val="60BDE6"/>
              </a:solidFill>
              <a:latin typeface="Poppins"/>
              <a:cs typeface="Poppins"/>
              <a:sym typeface="Poppins"/>
            </a:endParaRP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b="1" dirty="0">
                <a:solidFill>
                  <a:srgbClr val="60BDE6"/>
                </a:solidFill>
                <a:latin typeface="Poppins"/>
                <a:cs typeface="Poppins"/>
                <a:sym typeface="Poppins"/>
              </a:rPr>
              <a:t>Colegio del Nivel Medio Superior</a:t>
            </a: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dirty="0">
                <a:solidFill>
                  <a:schemeClr val="accent4">
                    <a:lumMod val="50000"/>
                  </a:schemeClr>
                </a:solidFill>
                <a:latin typeface="Poppins"/>
                <a:cs typeface="Poppins"/>
                <a:sym typeface="Poppins"/>
              </a:rPr>
              <a:t>Mtro. Dionicio Alejandro Morales Zúñiga</a:t>
            </a: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r>
              <a:rPr lang="es-MX" sz="1400" b="1" u="sng" dirty="0">
                <a:solidFill>
                  <a:srgbClr val="002C58"/>
                </a:solidFill>
                <a:latin typeface="Poppins"/>
                <a:cs typeface="Poppins"/>
                <a:sym typeface="Poppins"/>
              </a:rPr>
              <a:t> dionicio@ugto.mx </a:t>
            </a:r>
            <a:r>
              <a:rPr lang="es-MX" sz="1400" b="1" dirty="0">
                <a:solidFill>
                  <a:srgbClr val="60BDE6"/>
                </a:solidFill>
                <a:latin typeface="Poppins"/>
                <a:cs typeface="Poppins"/>
                <a:sym typeface="Poppins"/>
              </a:rPr>
              <a:t>/ 473 732 00 06 ext. 3909</a:t>
            </a:r>
            <a:endParaRPr lang="es-MX" sz="1400" dirty="0">
              <a:solidFill>
                <a:srgbClr val="07376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77800" indent="0" algn="ctr">
              <a:lnSpc>
                <a:spcPct val="150000"/>
              </a:lnSpc>
              <a:buClr>
                <a:srgbClr val="E7BB32"/>
              </a:buClr>
              <a:buSzPts val="1400"/>
              <a:buNone/>
            </a:pPr>
            <a:endParaRPr lang="es-MX" sz="1400" dirty="0">
              <a:solidFill>
                <a:srgbClr val="07376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6" name="Google Shape;296;p10">
            <a:extLst>
              <a:ext uri="{FF2B5EF4-FFF2-40B4-BE49-F238E27FC236}">
                <a16:creationId xmlns:a16="http://schemas.microsoft.com/office/drawing/2014/main" id="{C5A129B6-5C53-C905-E2DC-3F10933585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5435" y="1329992"/>
            <a:ext cx="8174556" cy="45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00" tIns="93200" rIns="93200" bIns="93200" anchor="t" anchorCtr="0">
            <a:noAutofit/>
          </a:bodyPr>
          <a:lstStyle/>
          <a:p>
            <a:pPr algn="ctr">
              <a:buSzPts val="1100"/>
            </a:pPr>
            <a:r>
              <a:rPr lang="es-MX" sz="3200" b="1" dirty="0">
                <a:solidFill>
                  <a:srgbClr val="0A3041"/>
                </a:solidFill>
                <a:latin typeface="Poppins"/>
                <a:ea typeface="Poppins"/>
                <a:cs typeface="Poppins"/>
                <a:sym typeface="Poppins"/>
              </a:rPr>
              <a:t>Contacto UG</a:t>
            </a:r>
            <a:endParaRPr sz="3200" b="1" dirty="0">
              <a:solidFill>
                <a:srgbClr val="0A304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97" name="Google Shape;297;p10">
            <a:extLst>
              <a:ext uri="{FF2B5EF4-FFF2-40B4-BE49-F238E27FC236}">
                <a16:creationId xmlns:a16="http://schemas.microsoft.com/office/drawing/2014/main" id="{D5BC5153-CEBD-E6A6-9B44-DABA0182674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4935" r="8411"/>
          <a:stretch/>
        </p:blipFill>
        <p:spPr>
          <a:xfrm>
            <a:off x="1125443" y="2012475"/>
            <a:ext cx="3934800" cy="39345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98" name="Google Shape;298;p10">
            <a:extLst>
              <a:ext uri="{FF2B5EF4-FFF2-40B4-BE49-F238E27FC236}">
                <a16:creationId xmlns:a16="http://schemas.microsoft.com/office/drawing/2014/main" id="{EB845398-C605-33C9-4173-2438C1FE5F20}"/>
              </a:ext>
            </a:extLst>
          </p:cNvPr>
          <p:cNvSpPr/>
          <p:nvPr/>
        </p:nvSpPr>
        <p:spPr>
          <a:xfrm>
            <a:off x="973604" y="1862163"/>
            <a:ext cx="4262480" cy="4217433"/>
          </a:xfrm>
          <a:custGeom>
            <a:avLst/>
            <a:gdLst/>
            <a:ahLst/>
            <a:cxnLst/>
            <a:rect l="l" t="t" r="r" b="b"/>
            <a:pathLst>
              <a:path w="109964" h="109965" fill="none" extrusionOk="0">
                <a:moveTo>
                  <a:pt x="109964" y="54983"/>
                </a:moveTo>
                <a:cubicBezTo>
                  <a:pt x="109964" y="85337"/>
                  <a:pt x="85363" y="109965"/>
                  <a:pt x="54982" y="109965"/>
                </a:cubicBezTo>
                <a:cubicBezTo>
                  <a:pt x="24601" y="109965"/>
                  <a:pt x="0" y="85337"/>
                  <a:pt x="0" y="54983"/>
                </a:cubicBezTo>
                <a:cubicBezTo>
                  <a:pt x="0" y="24602"/>
                  <a:pt x="24601" y="1"/>
                  <a:pt x="54982" y="1"/>
                </a:cubicBezTo>
                <a:cubicBezTo>
                  <a:pt x="85363" y="1"/>
                  <a:pt x="109964" y="24602"/>
                  <a:pt x="109964" y="54983"/>
                </a:cubicBezTo>
                <a:close/>
              </a:path>
            </a:pathLst>
          </a:custGeom>
          <a:noFill/>
          <a:ln w="36300" cap="flat" cmpd="sng">
            <a:solidFill>
              <a:srgbClr val="FFC864"/>
            </a:solidFill>
            <a:prstDash val="solid"/>
            <a:miter lim="2688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9" name="Google Shape;299;p10">
            <a:extLst>
              <a:ext uri="{FF2B5EF4-FFF2-40B4-BE49-F238E27FC236}">
                <a16:creationId xmlns:a16="http://schemas.microsoft.com/office/drawing/2014/main" id="{1BB1CFDC-69EC-DFF3-8F2C-72A8E4E793FE}"/>
              </a:ext>
            </a:extLst>
          </p:cNvPr>
          <p:cNvSpPr/>
          <p:nvPr/>
        </p:nvSpPr>
        <p:spPr>
          <a:xfrm>
            <a:off x="825920" y="3174137"/>
            <a:ext cx="2240494" cy="2947210"/>
          </a:xfrm>
          <a:custGeom>
            <a:avLst/>
            <a:gdLst/>
            <a:ahLst/>
            <a:cxnLst/>
            <a:rect l="l" t="t" r="r" b="b"/>
            <a:pathLst>
              <a:path w="56596" h="74448" fill="none" extrusionOk="0">
                <a:moveTo>
                  <a:pt x="56595" y="74448"/>
                </a:moveTo>
                <a:cubicBezTo>
                  <a:pt x="38608" y="74421"/>
                  <a:pt x="21832" y="65441"/>
                  <a:pt x="11857" y="50492"/>
                </a:cubicBezTo>
                <a:cubicBezTo>
                  <a:pt x="1855" y="35544"/>
                  <a:pt x="0" y="16589"/>
                  <a:pt x="6883" y="0"/>
                </a:cubicBezTo>
              </a:path>
            </a:pathLst>
          </a:custGeom>
          <a:noFill/>
          <a:ln w="194925" cap="flat" cmpd="sng">
            <a:solidFill>
              <a:srgbClr val="61BDE6"/>
            </a:solidFill>
            <a:prstDash val="solid"/>
            <a:miter lim="2688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0" name="Google Shape;300;p10">
            <a:extLst>
              <a:ext uri="{FF2B5EF4-FFF2-40B4-BE49-F238E27FC236}">
                <a16:creationId xmlns:a16="http://schemas.microsoft.com/office/drawing/2014/main" id="{5A1E73DE-EC7F-1195-F376-6C80031E7FAF}"/>
              </a:ext>
            </a:extLst>
          </p:cNvPr>
          <p:cNvSpPr/>
          <p:nvPr/>
        </p:nvSpPr>
        <p:spPr>
          <a:xfrm rot="175335">
            <a:off x="3149434" y="1885961"/>
            <a:ext cx="938771" cy="189233"/>
          </a:xfrm>
          <a:custGeom>
            <a:avLst/>
            <a:gdLst/>
            <a:ahLst/>
            <a:cxnLst/>
            <a:rect l="l" t="t" r="r" b="b"/>
            <a:pathLst>
              <a:path w="20945" h="4222" fill="none" extrusionOk="0">
                <a:moveTo>
                  <a:pt x="0" y="0"/>
                </a:moveTo>
                <a:cubicBezTo>
                  <a:pt x="7206" y="0"/>
                  <a:pt x="14330" y="1425"/>
                  <a:pt x="20944" y="4221"/>
                </a:cubicBezTo>
              </a:path>
            </a:pathLst>
          </a:custGeom>
          <a:noFill/>
          <a:ln w="114300" cap="flat" cmpd="sng">
            <a:solidFill>
              <a:srgbClr val="8CD2DA"/>
            </a:solidFill>
            <a:prstDash val="solid"/>
            <a:miter lim="2688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1" name="Google Shape;301;p10">
            <a:extLst>
              <a:ext uri="{FF2B5EF4-FFF2-40B4-BE49-F238E27FC236}">
                <a16:creationId xmlns:a16="http://schemas.microsoft.com/office/drawing/2014/main" id="{8CD3647D-F01A-9DE3-5CD5-FB526015C0F8}"/>
              </a:ext>
            </a:extLst>
          </p:cNvPr>
          <p:cNvSpPr/>
          <p:nvPr/>
        </p:nvSpPr>
        <p:spPr>
          <a:xfrm rot="3600134">
            <a:off x="4401423" y="2320553"/>
            <a:ext cx="718455" cy="777621"/>
          </a:xfrm>
          <a:custGeom>
            <a:avLst/>
            <a:gdLst/>
            <a:ahLst/>
            <a:cxnLst/>
            <a:rect l="l" t="t" r="r" b="b"/>
            <a:pathLst>
              <a:path w="24291" h="27062" extrusionOk="0">
                <a:moveTo>
                  <a:pt x="12145" y="1"/>
                </a:moveTo>
                <a:cubicBezTo>
                  <a:pt x="11631" y="1"/>
                  <a:pt x="11116" y="112"/>
                  <a:pt x="10736" y="333"/>
                </a:cubicBezTo>
                <a:lnTo>
                  <a:pt x="1426" y="5685"/>
                </a:lnTo>
                <a:cubicBezTo>
                  <a:pt x="634" y="6160"/>
                  <a:pt x="0" y="7237"/>
                  <a:pt x="0" y="8155"/>
                </a:cubicBezTo>
                <a:lnTo>
                  <a:pt x="0" y="18891"/>
                </a:lnTo>
                <a:cubicBezTo>
                  <a:pt x="0" y="19335"/>
                  <a:pt x="159" y="19841"/>
                  <a:pt x="412" y="20285"/>
                </a:cubicBezTo>
                <a:cubicBezTo>
                  <a:pt x="665" y="20728"/>
                  <a:pt x="1045" y="21140"/>
                  <a:pt x="1426" y="21361"/>
                </a:cubicBezTo>
                <a:lnTo>
                  <a:pt x="10736" y="26713"/>
                </a:lnTo>
                <a:cubicBezTo>
                  <a:pt x="10831" y="26777"/>
                  <a:pt x="10926" y="26840"/>
                  <a:pt x="11053" y="26872"/>
                </a:cubicBezTo>
                <a:cubicBezTo>
                  <a:pt x="11148" y="26903"/>
                  <a:pt x="11275" y="26935"/>
                  <a:pt x="11401" y="26967"/>
                </a:cubicBezTo>
                <a:cubicBezTo>
                  <a:pt x="11639" y="27030"/>
                  <a:pt x="11892" y="27062"/>
                  <a:pt x="12145" y="27062"/>
                </a:cubicBezTo>
                <a:cubicBezTo>
                  <a:pt x="12399" y="27062"/>
                  <a:pt x="12652" y="27030"/>
                  <a:pt x="12890" y="26967"/>
                </a:cubicBezTo>
                <a:cubicBezTo>
                  <a:pt x="13080" y="26935"/>
                  <a:pt x="13238" y="26872"/>
                  <a:pt x="13396" y="26808"/>
                </a:cubicBezTo>
                <a:cubicBezTo>
                  <a:pt x="13460" y="26777"/>
                  <a:pt x="13523" y="26745"/>
                  <a:pt x="13555" y="26713"/>
                </a:cubicBezTo>
                <a:lnTo>
                  <a:pt x="22865" y="21361"/>
                </a:lnTo>
                <a:cubicBezTo>
                  <a:pt x="23277" y="21140"/>
                  <a:pt x="23626" y="20728"/>
                  <a:pt x="23879" y="20285"/>
                </a:cubicBezTo>
                <a:cubicBezTo>
                  <a:pt x="24132" y="19841"/>
                  <a:pt x="24291" y="19335"/>
                  <a:pt x="24291" y="18891"/>
                </a:cubicBezTo>
                <a:lnTo>
                  <a:pt x="24291" y="8155"/>
                </a:lnTo>
                <a:cubicBezTo>
                  <a:pt x="24291" y="7237"/>
                  <a:pt x="23657" y="6160"/>
                  <a:pt x="22865" y="5685"/>
                </a:cubicBezTo>
                <a:lnTo>
                  <a:pt x="13555" y="333"/>
                </a:lnTo>
                <a:cubicBezTo>
                  <a:pt x="13175" y="112"/>
                  <a:pt x="12660" y="1"/>
                  <a:pt x="12145" y="1"/>
                </a:cubicBezTo>
                <a:close/>
              </a:path>
            </a:pathLst>
          </a:custGeom>
          <a:solidFill>
            <a:srgbClr val="F6CE3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02" name="Google Shape;302;p10">
            <a:extLst>
              <a:ext uri="{FF2B5EF4-FFF2-40B4-BE49-F238E27FC236}">
                <a16:creationId xmlns:a16="http://schemas.microsoft.com/office/drawing/2014/main" id="{3B51E22D-4453-6239-D741-35097B7D34C5}"/>
              </a:ext>
            </a:extLst>
          </p:cNvPr>
          <p:cNvGrpSpPr/>
          <p:nvPr/>
        </p:nvGrpSpPr>
        <p:grpSpPr>
          <a:xfrm>
            <a:off x="4011968" y="5200884"/>
            <a:ext cx="834160" cy="232972"/>
            <a:chOff x="4032355" y="3948794"/>
            <a:chExt cx="749402" cy="209300"/>
          </a:xfrm>
        </p:grpSpPr>
        <p:sp>
          <p:nvSpPr>
            <p:cNvPr id="303" name="Google Shape;303;p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CEAD67F-F36D-25AC-F60F-0D277AB4BFD0}"/>
                </a:ext>
              </a:extLst>
            </p:cNvPr>
            <p:cNvSpPr/>
            <p:nvPr/>
          </p:nvSpPr>
          <p:spPr>
            <a:xfrm rot="-5400000">
              <a:off x="4032265" y="3948885"/>
              <a:ext cx="209300" cy="209119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rgbClr val="8CD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10">
              <a:hlinkClick r:id="" action="ppaction://noaction"/>
              <a:extLst>
                <a:ext uri="{FF2B5EF4-FFF2-40B4-BE49-F238E27FC236}">
                  <a16:creationId xmlns:a16="http://schemas.microsoft.com/office/drawing/2014/main" id="{A99B4D60-0824-9A60-A851-35DC89098426}"/>
                </a:ext>
              </a:extLst>
            </p:cNvPr>
            <p:cNvSpPr/>
            <p:nvPr/>
          </p:nvSpPr>
          <p:spPr>
            <a:xfrm rot="-5400000">
              <a:off x="4302407" y="3948885"/>
              <a:ext cx="209300" cy="209119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rgbClr val="8CD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1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4B2325C-0419-C764-CA4F-3C10D2F1E94D}"/>
                </a:ext>
              </a:extLst>
            </p:cNvPr>
            <p:cNvSpPr/>
            <p:nvPr/>
          </p:nvSpPr>
          <p:spPr>
            <a:xfrm rot="-5400000">
              <a:off x="4572548" y="3948885"/>
              <a:ext cx="209300" cy="209119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rgbClr val="8CD2DA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endParaRPr sz="1200" b="1">
                <a:solidFill>
                  <a:srgbClr val="E8E8E8"/>
                </a:solidFill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20C1631D-3D73-5B86-C48E-05E2A43E3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178" y="2476931"/>
            <a:ext cx="2554445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96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03BA8-0323-4BBB-54CE-082962B38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65;p20">
            <a:extLst>
              <a:ext uri="{FF2B5EF4-FFF2-40B4-BE49-F238E27FC236}">
                <a16:creationId xmlns:a16="http://schemas.microsoft.com/office/drawing/2014/main" id="{2579C2FD-EDDC-C21F-D455-10FD5284DD1F}"/>
              </a:ext>
            </a:extLst>
          </p:cNvPr>
          <p:cNvSpPr/>
          <p:nvPr/>
        </p:nvSpPr>
        <p:spPr>
          <a:xfrm>
            <a:off x="492315" y="2110396"/>
            <a:ext cx="11684252" cy="4791993"/>
          </a:xfrm>
          <a:prstGeom prst="roundRect">
            <a:avLst>
              <a:gd name="adj" fmla="val 748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>
              <a:lnSpc>
                <a:spcPct val="150000"/>
              </a:lnSpc>
              <a:buSzPct val="100000"/>
            </a:pPr>
            <a:r>
              <a:rPr lang="es-MX" sz="1800" b="1" dirty="0">
                <a:solidFill>
                  <a:schemeClr val="accent1">
                    <a:lumMod val="50000"/>
                  </a:schemeClr>
                </a:solidFill>
                <a:latin typeface="Raleway"/>
              </a:rPr>
              <a:t>En acuerdo con la Directora de Medios, Métodos y Materiales Educativos. SEG</a:t>
            </a:r>
          </a:p>
          <a:p>
            <a:pPr marL="533400" lvl="2" indent="-45720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s-MX" sz="1800" dirty="0">
                <a:solidFill>
                  <a:srgbClr val="0070C0"/>
                </a:solidFill>
                <a:latin typeface="Raleway"/>
              </a:rPr>
              <a:t>Reunión virtual con delegados de la SEG para divulgación del Programa y designación de enlaces. </a:t>
            </a:r>
          </a:p>
          <a:p>
            <a:pPr marL="533400" lvl="2" indent="-45720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s-MX" sz="1800" dirty="0">
                <a:solidFill>
                  <a:srgbClr val="0070C0"/>
                </a:solidFill>
                <a:latin typeface="Raleway"/>
              </a:rPr>
              <a:t>Reunión virtual con Directores de secundaria para divulgación de Programa, conocimiento de la plataforma de registro y acuerdos operativos.</a:t>
            </a:r>
          </a:p>
          <a:p>
            <a:pPr marL="533400" lvl="2" indent="-45720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s-MX" sz="1800" dirty="0">
                <a:solidFill>
                  <a:srgbClr val="0070C0"/>
                </a:solidFill>
                <a:latin typeface="Raleway"/>
              </a:rPr>
              <a:t>Solicitud de listados de talentos de tercero de secundaria.</a:t>
            </a:r>
          </a:p>
          <a:p>
            <a:pPr marL="533400" lvl="2" indent="-45720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s-MX" sz="1800" dirty="0">
                <a:solidFill>
                  <a:srgbClr val="0070C0"/>
                </a:solidFill>
                <a:latin typeface="Raleway"/>
              </a:rPr>
              <a:t>Apoyo de difusión de la convocatoria en escuelas secundarias.</a:t>
            </a:r>
          </a:p>
          <a:p>
            <a:pPr marL="533400" lvl="2" indent="-45720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s-MX" sz="1800" dirty="0">
                <a:solidFill>
                  <a:srgbClr val="0070C0"/>
                </a:solidFill>
                <a:latin typeface="Raleway"/>
              </a:rPr>
              <a:t>Visitas a escuelas secundarias, </a:t>
            </a:r>
            <a:r>
              <a:rPr lang="es-MX" sz="1800" i="1" dirty="0" err="1">
                <a:solidFill>
                  <a:srgbClr val="0070C0"/>
                </a:solidFill>
                <a:latin typeface="Raleway"/>
              </a:rPr>
              <a:t>webinars</a:t>
            </a:r>
            <a:r>
              <a:rPr lang="es-MX" sz="1800" i="1" dirty="0">
                <a:solidFill>
                  <a:srgbClr val="0070C0"/>
                </a:solidFill>
                <a:latin typeface="Raleway"/>
              </a:rPr>
              <a:t> </a:t>
            </a:r>
            <a:r>
              <a:rPr lang="es-MX" sz="1800" dirty="0">
                <a:solidFill>
                  <a:srgbClr val="0070C0"/>
                </a:solidFill>
                <a:latin typeface="Raleway"/>
              </a:rPr>
              <a:t>y video de promoción.</a:t>
            </a:r>
          </a:p>
          <a:p>
            <a:pPr marL="533400" lvl="2" indent="-45720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s-MX" sz="1800" dirty="0">
                <a:solidFill>
                  <a:srgbClr val="0070C0"/>
                </a:solidFill>
                <a:latin typeface="Raleway"/>
              </a:rPr>
              <a:t>Acompañamiento a personas aspirantes para el registro.</a:t>
            </a:r>
          </a:p>
        </p:txBody>
      </p:sp>
      <p:pic>
        <p:nvPicPr>
          <p:cNvPr id="13" name="Google Shape;57;p13">
            <a:extLst>
              <a:ext uri="{FF2B5EF4-FFF2-40B4-BE49-F238E27FC236}">
                <a16:creationId xmlns:a16="http://schemas.microsoft.com/office/drawing/2014/main" id="{A45631AC-A545-B1C4-8925-ABFE42E2DB2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7200010">
            <a:off x="608668" y="1642994"/>
            <a:ext cx="635763" cy="635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8;p13">
            <a:extLst>
              <a:ext uri="{FF2B5EF4-FFF2-40B4-BE49-F238E27FC236}">
                <a16:creationId xmlns:a16="http://schemas.microsoft.com/office/drawing/2014/main" id="{5B31AE3A-E445-357A-6A5E-20377E973DA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799985">
            <a:off x="11424452" y="1792516"/>
            <a:ext cx="635763" cy="6357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64;p20">
            <a:extLst>
              <a:ext uri="{FF2B5EF4-FFF2-40B4-BE49-F238E27FC236}">
                <a16:creationId xmlns:a16="http://schemas.microsoft.com/office/drawing/2014/main" id="{CAA84AD4-E138-F6B1-6EEF-3F2DD8D17229}"/>
              </a:ext>
            </a:extLst>
          </p:cNvPr>
          <p:cNvSpPr/>
          <p:nvPr/>
        </p:nvSpPr>
        <p:spPr>
          <a:xfrm>
            <a:off x="3787882" y="1526641"/>
            <a:ext cx="4971942" cy="692514"/>
          </a:xfrm>
          <a:prstGeom prst="roundRect">
            <a:avLst>
              <a:gd name="adj" fmla="val 16667"/>
            </a:avLst>
          </a:prstGeom>
          <a:solidFill>
            <a:srgbClr val="12335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2400" dirty="0">
                <a:solidFill>
                  <a:schemeClr val="lt1"/>
                </a:solidFill>
                <a:latin typeface="Anton"/>
                <a:ea typeface="Anton"/>
                <a:cs typeface="Anton"/>
              </a:rPr>
              <a:t>ACUERDOS DE COLABORACIÓN</a:t>
            </a:r>
          </a:p>
        </p:txBody>
      </p:sp>
      <p:sp>
        <p:nvSpPr>
          <p:cNvPr id="9" name="Google Shape;168;p20">
            <a:extLst>
              <a:ext uri="{FF2B5EF4-FFF2-40B4-BE49-F238E27FC236}">
                <a16:creationId xmlns:a16="http://schemas.microsoft.com/office/drawing/2014/main" id="{FC2F8CF2-11B4-DE10-6B72-05F75731638F}"/>
              </a:ext>
            </a:extLst>
          </p:cNvPr>
          <p:cNvSpPr/>
          <p:nvPr/>
        </p:nvSpPr>
        <p:spPr>
          <a:xfrm>
            <a:off x="6213937" y="2002037"/>
            <a:ext cx="370548" cy="434234"/>
          </a:xfrm>
          <a:custGeom>
            <a:avLst/>
            <a:gdLst/>
            <a:ahLst/>
            <a:cxnLst/>
            <a:rect l="l" t="t" r="r" b="b"/>
            <a:pathLst>
              <a:path w="24291" h="27062" extrusionOk="0">
                <a:moveTo>
                  <a:pt x="12145" y="1"/>
                </a:moveTo>
                <a:cubicBezTo>
                  <a:pt x="11631" y="1"/>
                  <a:pt x="11116" y="112"/>
                  <a:pt x="10736" y="333"/>
                </a:cubicBezTo>
                <a:lnTo>
                  <a:pt x="1426" y="5685"/>
                </a:lnTo>
                <a:cubicBezTo>
                  <a:pt x="634" y="6160"/>
                  <a:pt x="0" y="7237"/>
                  <a:pt x="0" y="8155"/>
                </a:cubicBezTo>
                <a:lnTo>
                  <a:pt x="0" y="18891"/>
                </a:lnTo>
                <a:cubicBezTo>
                  <a:pt x="0" y="19335"/>
                  <a:pt x="159" y="19841"/>
                  <a:pt x="412" y="20285"/>
                </a:cubicBezTo>
                <a:cubicBezTo>
                  <a:pt x="665" y="20728"/>
                  <a:pt x="1045" y="21140"/>
                  <a:pt x="1426" y="21361"/>
                </a:cubicBezTo>
                <a:lnTo>
                  <a:pt x="10736" y="26713"/>
                </a:lnTo>
                <a:cubicBezTo>
                  <a:pt x="10831" y="26777"/>
                  <a:pt x="10926" y="26840"/>
                  <a:pt x="11053" y="26872"/>
                </a:cubicBezTo>
                <a:cubicBezTo>
                  <a:pt x="11148" y="26903"/>
                  <a:pt x="11275" y="26935"/>
                  <a:pt x="11401" y="26967"/>
                </a:cubicBezTo>
                <a:cubicBezTo>
                  <a:pt x="11639" y="27030"/>
                  <a:pt x="11892" y="27062"/>
                  <a:pt x="12145" y="27062"/>
                </a:cubicBezTo>
                <a:cubicBezTo>
                  <a:pt x="12399" y="27062"/>
                  <a:pt x="12652" y="27030"/>
                  <a:pt x="12890" y="26967"/>
                </a:cubicBezTo>
                <a:cubicBezTo>
                  <a:pt x="13080" y="26935"/>
                  <a:pt x="13238" y="26872"/>
                  <a:pt x="13396" y="26808"/>
                </a:cubicBezTo>
                <a:cubicBezTo>
                  <a:pt x="13460" y="26777"/>
                  <a:pt x="13523" y="26745"/>
                  <a:pt x="13555" y="26713"/>
                </a:cubicBezTo>
                <a:lnTo>
                  <a:pt x="22865" y="21361"/>
                </a:lnTo>
                <a:cubicBezTo>
                  <a:pt x="23277" y="21140"/>
                  <a:pt x="23626" y="20728"/>
                  <a:pt x="23879" y="20285"/>
                </a:cubicBezTo>
                <a:cubicBezTo>
                  <a:pt x="24132" y="19841"/>
                  <a:pt x="24291" y="19335"/>
                  <a:pt x="24291" y="18891"/>
                </a:cubicBezTo>
                <a:lnTo>
                  <a:pt x="24291" y="8155"/>
                </a:lnTo>
                <a:cubicBezTo>
                  <a:pt x="24291" y="7237"/>
                  <a:pt x="23657" y="6160"/>
                  <a:pt x="22865" y="5685"/>
                </a:cubicBezTo>
                <a:lnTo>
                  <a:pt x="13555" y="333"/>
                </a:lnTo>
                <a:cubicBezTo>
                  <a:pt x="13175" y="112"/>
                  <a:pt x="12660" y="1"/>
                  <a:pt x="12145" y="1"/>
                </a:cubicBezTo>
                <a:close/>
              </a:path>
            </a:pathLst>
          </a:custGeom>
          <a:solidFill>
            <a:srgbClr val="FFC2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  <p:extLst>
      <p:ext uri="{BB962C8B-B14F-4D97-AF65-F5344CB8AC3E}">
        <p14:creationId xmlns:p14="http://schemas.microsoft.com/office/powerpoint/2010/main" val="1296292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2642" y="2871239"/>
            <a:ext cx="1713374" cy="14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223521" y="2254167"/>
            <a:ext cx="5921665" cy="2035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150" tIns="139150" rIns="139150" bIns="13915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rgbClr val="0070C0"/>
                </a:solidFill>
                <a:latin typeface="Anton"/>
                <a:ea typeface="Anton"/>
                <a:cs typeface="Anton"/>
                <a:sym typeface="Anton"/>
              </a:rPr>
              <a:t>OBJETIVO GENERAL​</a:t>
            </a:r>
            <a:endParaRPr lang="es-MX" sz="2000" dirty="0">
              <a:solidFill>
                <a:srgbClr val="386294"/>
              </a:solidFill>
              <a:latin typeface="Raleway"/>
            </a:endParaRPr>
          </a:p>
          <a:p>
            <a:pPr algn="just">
              <a:lnSpc>
                <a:spcPct val="150000"/>
              </a:lnSpc>
            </a:pPr>
            <a:r>
              <a:rPr lang="es-MX" dirty="0">
                <a:solidFill>
                  <a:srgbClr val="386294"/>
                </a:solidFill>
                <a:latin typeface="Raleway"/>
              </a:rPr>
              <a:t>“Contribuir a la ampliación de la matrícula del Nivel Medio Superior mediante </a:t>
            </a:r>
            <a:r>
              <a:rPr lang="es-MX" b="1" dirty="0">
                <a:solidFill>
                  <a:srgbClr val="386294"/>
                </a:solidFill>
                <a:latin typeface="Raleway"/>
              </a:rPr>
              <a:t>vinculación</a:t>
            </a:r>
            <a:r>
              <a:rPr lang="es-MX" dirty="0">
                <a:solidFill>
                  <a:srgbClr val="386294"/>
                </a:solidFill>
                <a:latin typeface="Raleway"/>
              </a:rPr>
              <a:t> con secundarias, </a:t>
            </a:r>
            <a:r>
              <a:rPr lang="es-MX" b="1" dirty="0">
                <a:solidFill>
                  <a:srgbClr val="386294"/>
                </a:solidFill>
                <a:latin typeface="Raleway"/>
              </a:rPr>
              <a:t>atracción y desarrollo de talentos</a:t>
            </a:r>
            <a:r>
              <a:rPr lang="es-MX" dirty="0">
                <a:solidFill>
                  <a:srgbClr val="386294"/>
                </a:solidFill>
                <a:latin typeface="Raleway"/>
              </a:rPr>
              <a:t>, y acompañamiento de </a:t>
            </a:r>
            <a:r>
              <a:rPr lang="es-MX" b="1" dirty="0">
                <a:solidFill>
                  <a:srgbClr val="386294"/>
                </a:solidFill>
                <a:latin typeface="Raleway"/>
              </a:rPr>
              <a:t>trayectorias</a:t>
            </a:r>
            <a:r>
              <a:rPr lang="es-MX" dirty="0">
                <a:solidFill>
                  <a:srgbClr val="386294"/>
                </a:solidFill>
                <a:latin typeface="Raleway"/>
              </a:rPr>
              <a:t> con enfoque preventivo, en programas pertinentes y de vanguardia.”</a:t>
            </a:r>
            <a:endParaRPr dirty="0">
              <a:solidFill>
                <a:srgbClr val="386294"/>
              </a:solidFill>
              <a:latin typeface="Raleway"/>
              <a:sym typeface="Raleway"/>
            </a:endParaRPr>
          </a:p>
        </p:txBody>
      </p:sp>
      <p:sp>
        <p:nvSpPr>
          <p:cNvPr id="65" name="Google Shape;65;p14"/>
          <p:cNvSpPr/>
          <p:nvPr/>
        </p:nvSpPr>
        <p:spPr>
          <a:xfrm rot="9406163" flipH="1">
            <a:off x="1639955" y="4543986"/>
            <a:ext cx="3330432" cy="2509163"/>
          </a:xfrm>
          <a:custGeom>
            <a:avLst/>
            <a:gdLst/>
            <a:ahLst/>
            <a:cxnLst/>
            <a:rect l="l" t="t" r="r" b="b"/>
            <a:pathLst>
              <a:path w="38839" h="28287" extrusionOk="0">
                <a:moveTo>
                  <a:pt x="23056" y="4254"/>
                </a:moveTo>
                <a:cubicBezTo>
                  <a:pt x="23488" y="4254"/>
                  <a:pt x="23920" y="4285"/>
                  <a:pt x="24349" y="4351"/>
                </a:cubicBezTo>
                <a:cubicBezTo>
                  <a:pt x="26540" y="4696"/>
                  <a:pt x="28468" y="5922"/>
                  <a:pt x="30254" y="7256"/>
                </a:cubicBezTo>
                <a:cubicBezTo>
                  <a:pt x="33112" y="9375"/>
                  <a:pt x="35243" y="12411"/>
                  <a:pt x="32552" y="15662"/>
                </a:cubicBezTo>
                <a:cubicBezTo>
                  <a:pt x="31481" y="16960"/>
                  <a:pt x="30040" y="17888"/>
                  <a:pt x="28826" y="19055"/>
                </a:cubicBezTo>
                <a:cubicBezTo>
                  <a:pt x="27040" y="20805"/>
                  <a:pt x="25849" y="22496"/>
                  <a:pt x="23349" y="23151"/>
                </a:cubicBezTo>
                <a:cubicBezTo>
                  <a:pt x="22081" y="23479"/>
                  <a:pt x="20767" y="23637"/>
                  <a:pt x="19447" y="23637"/>
                </a:cubicBezTo>
                <a:cubicBezTo>
                  <a:pt x="16080" y="23637"/>
                  <a:pt x="12674" y="22612"/>
                  <a:pt x="9895" y="20781"/>
                </a:cubicBezTo>
                <a:cubicBezTo>
                  <a:pt x="8918" y="20127"/>
                  <a:pt x="7930" y="19305"/>
                  <a:pt x="7609" y="18162"/>
                </a:cubicBezTo>
                <a:cubicBezTo>
                  <a:pt x="7251" y="16924"/>
                  <a:pt x="7728" y="15614"/>
                  <a:pt x="8371" y="14495"/>
                </a:cubicBezTo>
                <a:cubicBezTo>
                  <a:pt x="9621" y="12292"/>
                  <a:pt x="11478" y="10483"/>
                  <a:pt x="13395" y="8828"/>
                </a:cubicBezTo>
                <a:cubicBezTo>
                  <a:pt x="14943" y="7506"/>
                  <a:pt x="16586" y="6244"/>
                  <a:pt x="18408" y="5375"/>
                </a:cubicBezTo>
                <a:cubicBezTo>
                  <a:pt x="19860" y="4681"/>
                  <a:pt x="21460" y="4254"/>
                  <a:pt x="23056" y="4254"/>
                </a:cubicBezTo>
                <a:close/>
                <a:moveTo>
                  <a:pt x="22609" y="1"/>
                </a:moveTo>
                <a:cubicBezTo>
                  <a:pt x="21461" y="1"/>
                  <a:pt x="20315" y="140"/>
                  <a:pt x="19193" y="434"/>
                </a:cubicBezTo>
                <a:cubicBezTo>
                  <a:pt x="17729" y="827"/>
                  <a:pt x="16300" y="1458"/>
                  <a:pt x="14955" y="2398"/>
                </a:cubicBezTo>
                <a:cubicBezTo>
                  <a:pt x="9323" y="6339"/>
                  <a:pt x="0" y="13328"/>
                  <a:pt x="4358" y="21401"/>
                </a:cubicBezTo>
                <a:cubicBezTo>
                  <a:pt x="6204" y="24830"/>
                  <a:pt x="13205" y="27151"/>
                  <a:pt x="16836" y="27985"/>
                </a:cubicBezTo>
                <a:cubicBezTo>
                  <a:pt x="17724" y="28190"/>
                  <a:pt x="18631" y="28286"/>
                  <a:pt x="19538" y="28286"/>
                </a:cubicBezTo>
                <a:cubicBezTo>
                  <a:pt x="21210" y="28286"/>
                  <a:pt x="22886" y="27960"/>
                  <a:pt x="24468" y="27389"/>
                </a:cubicBezTo>
                <a:cubicBezTo>
                  <a:pt x="25182" y="27139"/>
                  <a:pt x="25885" y="26818"/>
                  <a:pt x="26551" y="26461"/>
                </a:cubicBezTo>
                <a:cubicBezTo>
                  <a:pt x="29707" y="24794"/>
                  <a:pt x="31802" y="21984"/>
                  <a:pt x="34398" y="19638"/>
                </a:cubicBezTo>
                <a:cubicBezTo>
                  <a:pt x="36112" y="18067"/>
                  <a:pt x="37839" y="16400"/>
                  <a:pt x="38255" y="14007"/>
                </a:cubicBezTo>
                <a:cubicBezTo>
                  <a:pt x="38839" y="10685"/>
                  <a:pt x="36719" y="7113"/>
                  <a:pt x="34374" y="4934"/>
                </a:cubicBezTo>
                <a:cubicBezTo>
                  <a:pt x="31140" y="1907"/>
                  <a:pt x="26858" y="1"/>
                  <a:pt x="22609" y="1"/>
                </a:cubicBezTo>
                <a:close/>
              </a:path>
            </a:pathLst>
          </a:custGeom>
          <a:solidFill>
            <a:srgbClr val="63C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l="41606" t="5710" r="1351" b="6439"/>
          <a:stretch/>
        </p:blipFill>
        <p:spPr>
          <a:xfrm>
            <a:off x="2081391" y="4430045"/>
            <a:ext cx="2103979" cy="2200363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8" name="Google Shape;68;p14"/>
          <p:cNvSpPr/>
          <p:nvPr/>
        </p:nvSpPr>
        <p:spPr>
          <a:xfrm rot="-5400000">
            <a:off x="4664415" y="4432651"/>
            <a:ext cx="1030303" cy="1144858"/>
          </a:xfrm>
          <a:custGeom>
            <a:avLst/>
            <a:gdLst/>
            <a:ahLst/>
            <a:cxnLst/>
            <a:rect l="l" t="t" r="r" b="b"/>
            <a:pathLst>
              <a:path w="24291" h="27062" extrusionOk="0">
                <a:moveTo>
                  <a:pt x="12145" y="1"/>
                </a:moveTo>
                <a:cubicBezTo>
                  <a:pt x="11631" y="1"/>
                  <a:pt x="11116" y="112"/>
                  <a:pt x="10736" y="333"/>
                </a:cubicBezTo>
                <a:lnTo>
                  <a:pt x="1426" y="5685"/>
                </a:lnTo>
                <a:cubicBezTo>
                  <a:pt x="634" y="6160"/>
                  <a:pt x="0" y="7237"/>
                  <a:pt x="0" y="8155"/>
                </a:cubicBezTo>
                <a:lnTo>
                  <a:pt x="0" y="18891"/>
                </a:lnTo>
                <a:cubicBezTo>
                  <a:pt x="0" y="19335"/>
                  <a:pt x="159" y="19841"/>
                  <a:pt x="412" y="20285"/>
                </a:cubicBezTo>
                <a:cubicBezTo>
                  <a:pt x="665" y="20728"/>
                  <a:pt x="1045" y="21140"/>
                  <a:pt x="1426" y="21361"/>
                </a:cubicBezTo>
                <a:lnTo>
                  <a:pt x="10736" y="26713"/>
                </a:lnTo>
                <a:cubicBezTo>
                  <a:pt x="10831" y="26777"/>
                  <a:pt x="10926" y="26840"/>
                  <a:pt x="11053" y="26872"/>
                </a:cubicBezTo>
                <a:cubicBezTo>
                  <a:pt x="11148" y="26903"/>
                  <a:pt x="11275" y="26935"/>
                  <a:pt x="11401" y="26967"/>
                </a:cubicBezTo>
                <a:cubicBezTo>
                  <a:pt x="11639" y="27030"/>
                  <a:pt x="11892" y="27062"/>
                  <a:pt x="12145" y="27062"/>
                </a:cubicBezTo>
                <a:cubicBezTo>
                  <a:pt x="12399" y="27062"/>
                  <a:pt x="12652" y="27030"/>
                  <a:pt x="12890" y="26967"/>
                </a:cubicBezTo>
                <a:cubicBezTo>
                  <a:pt x="13080" y="26935"/>
                  <a:pt x="13238" y="26872"/>
                  <a:pt x="13396" y="26808"/>
                </a:cubicBezTo>
                <a:cubicBezTo>
                  <a:pt x="13460" y="26777"/>
                  <a:pt x="13523" y="26745"/>
                  <a:pt x="13555" y="26713"/>
                </a:cubicBezTo>
                <a:lnTo>
                  <a:pt x="22865" y="21361"/>
                </a:lnTo>
                <a:cubicBezTo>
                  <a:pt x="23277" y="21140"/>
                  <a:pt x="23626" y="20728"/>
                  <a:pt x="23879" y="20285"/>
                </a:cubicBezTo>
                <a:cubicBezTo>
                  <a:pt x="24132" y="19841"/>
                  <a:pt x="24291" y="19335"/>
                  <a:pt x="24291" y="18891"/>
                </a:cubicBezTo>
                <a:lnTo>
                  <a:pt x="24291" y="8155"/>
                </a:lnTo>
                <a:cubicBezTo>
                  <a:pt x="24291" y="7237"/>
                  <a:pt x="23657" y="6160"/>
                  <a:pt x="22865" y="5685"/>
                </a:cubicBezTo>
                <a:lnTo>
                  <a:pt x="13555" y="333"/>
                </a:lnTo>
                <a:cubicBezTo>
                  <a:pt x="13175" y="112"/>
                  <a:pt x="12660" y="1"/>
                  <a:pt x="12145" y="1"/>
                </a:cubicBezTo>
                <a:close/>
              </a:path>
            </a:pathLst>
          </a:custGeom>
          <a:noFill/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" name="Google Shape;69;p14"/>
          <p:cNvSpPr/>
          <p:nvPr/>
        </p:nvSpPr>
        <p:spPr>
          <a:xfrm rot="-5400000">
            <a:off x="4787309" y="4579585"/>
            <a:ext cx="798870" cy="866255"/>
          </a:xfrm>
          <a:custGeom>
            <a:avLst/>
            <a:gdLst/>
            <a:ahLst/>
            <a:cxnLst/>
            <a:rect l="l" t="t" r="r" b="b"/>
            <a:pathLst>
              <a:path w="24291" h="27062" extrusionOk="0">
                <a:moveTo>
                  <a:pt x="12145" y="1"/>
                </a:moveTo>
                <a:cubicBezTo>
                  <a:pt x="11631" y="1"/>
                  <a:pt x="11116" y="112"/>
                  <a:pt x="10736" y="333"/>
                </a:cubicBezTo>
                <a:lnTo>
                  <a:pt x="1426" y="5685"/>
                </a:lnTo>
                <a:cubicBezTo>
                  <a:pt x="634" y="6160"/>
                  <a:pt x="0" y="7237"/>
                  <a:pt x="0" y="8155"/>
                </a:cubicBezTo>
                <a:lnTo>
                  <a:pt x="0" y="18891"/>
                </a:lnTo>
                <a:cubicBezTo>
                  <a:pt x="0" y="19335"/>
                  <a:pt x="159" y="19841"/>
                  <a:pt x="412" y="20285"/>
                </a:cubicBezTo>
                <a:cubicBezTo>
                  <a:pt x="665" y="20728"/>
                  <a:pt x="1045" y="21140"/>
                  <a:pt x="1426" y="21361"/>
                </a:cubicBezTo>
                <a:lnTo>
                  <a:pt x="10736" y="26713"/>
                </a:lnTo>
                <a:cubicBezTo>
                  <a:pt x="10831" y="26777"/>
                  <a:pt x="10926" y="26840"/>
                  <a:pt x="11053" y="26872"/>
                </a:cubicBezTo>
                <a:cubicBezTo>
                  <a:pt x="11148" y="26903"/>
                  <a:pt x="11275" y="26935"/>
                  <a:pt x="11401" y="26967"/>
                </a:cubicBezTo>
                <a:cubicBezTo>
                  <a:pt x="11639" y="27030"/>
                  <a:pt x="11892" y="27062"/>
                  <a:pt x="12145" y="27062"/>
                </a:cubicBezTo>
                <a:cubicBezTo>
                  <a:pt x="12399" y="27062"/>
                  <a:pt x="12652" y="27030"/>
                  <a:pt x="12890" y="26967"/>
                </a:cubicBezTo>
                <a:cubicBezTo>
                  <a:pt x="13080" y="26935"/>
                  <a:pt x="13238" y="26872"/>
                  <a:pt x="13396" y="26808"/>
                </a:cubicBezTo>
                <a:cubicBezTo>
                  <a:pt x="13460" y="26777"/>
                  <a:pt x="13523" y="26745"/>
                  <a:pt x="13555" y="26713"/>
                </a:cubicBezTo>
                <a:lnTo>
                  <a:pt x="22865" y="21361"/>
                </a:lnTo>
                <a:cubicBezTo>
                  <a:pt x="23277" y="21140"/>
                  <a:pt x="23626" y="20728"/>
                  <a:pt x="23879" y="20285"/>
                </a:cubicBezTo>
                <a:cubicBezTo>
                  <a:pt x="24132" y="19841"/>
                  <a:pt x="24291" y="19335"/>
                  <a:pt x="24291" y="18891"/>
                </a:cubicBezTo>
                <a:lnTo>
                  <a:pt x="24291" y="8155"/>
                </a:lnTo>
                <a:cubicBezTo>
                  <a:pt x="24291" y="7237"/>
                  <a:pt x="23657" y="6160"/>
                  <a:pt x="22865" y="5685"/>
                </a:cubicBezTo>
                <a:lnTo>
                  <a:pt x="13555" y="333"/>
                </a:lnTo>
                <a:cubicBezTo>
                  <a:pt x="13175" y="112"/>
                  <a:pt x="12660" y="1"/>
                  <a:pt x="12145" y="1"/>
                </a:cubicBezTo>
                <a:close/>
              </a:path>
            </a:pathLst>
          </a:cu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Google Shape;70;p14"/>
          <p:cNvSpPr/>
          <p:nvPr/>
        </p:nvSpPr>
        <p:spPr>
          <a:xfrm rot="-5400000">
            <a:off x="5483878" y="4472882"/>
            <a:ext cx="413919" cy="448011"/>
          </a:xfrm>
          <a:custGeom>
            <a:avLst/>
            <a:gdLst/>
            <a:ahLst/>
            <a:cxnLst/>
            <a:rect l="l" t="t" r="r" b="b"/>
            <a:pathLst>
              <a:path w="24291" h="27062" extrusionOk="0">
                <a:moveTo>
                  <a:pt x="12145" y="1"/>
                </a:moveTo>
                <a:cubicBezTo>
                  <a:pt x="11631" y="1"/>
                  <a:pt x="11116" y="112"/>
                  <a:pt x="10736" y="333"/>
                </a:cubicBezTo>
                <a:lnTo>
                  <a:pt x="1426" y="5685"/>
                </a:lnTo>
                <a:cubicBezTo>
                  <a:pt x="634" y="6160"/>
                  <a:pt x="0" y="7237"/>
                  <a:pt x="0" y="8155"/>
                </a:cubicBezTo>
                <a:lnTo>
                  <a:pt x="0" y="18891"/>
                </a:lnTo>
                <a:cubicBezTo>
                  <a:pt x="0" y="19335"/>
                  <a:pt x="159" y="19841"/>
                  <a:pt x="412" y="20285"/>
                </a:cubicBezTo>
                <a:cubicBezTo>
                  <a:pt x="665" y="20728"/>
                  <a:pt x="1045" y="21140"/>
                  <a:pt x="1426" y="21361"/>
                </a:cubicBezTo>
                <a:lnTo>
                  <a:pt x="10736" y="26713"/>
                </a:lnTo>
                <a:cubicBezTo>
                  <a:pt x="10831" y="26777"/>
                  <a:pt x="10926" y="26840"/>
                  <a:pt x="11053" y="26872"/>
                </a:cubicBezTo>
                <a:cubicBezTo>
                  <a:pt x="11148" y="26903"/>
                  <a:pt x="11275" y="26935"/>
                  <a:pt x="11401" y="26967"/>
                </a:cubicBezTo>
                <a:cubicBezTo>
                  <a:pt x="11639" y="27030"/>
                  <a:pt x="11892" y="27062"/>
                  <a:pt x="12145" y="27062"/>
                </a:cubicBezTo>
                <a:cubicBezTo>
                  <a:pt x="12399" y="27062"/>
                  <a:pt x="12652" y="27030"/>
                  <a:pt x="12890" y="26967"/>
                </a:cubicBezTo>
                <a:cubicBezTo>
                  <a:pt x="13080" y="26935"/>
                  <a:pt x="13238" y="26872"/>
                  <a:pt x="13396" y="26808"/>
                </a:cubicBezTo>
                <a:cubicBezTo>
                  <a:pt x="13460" y="26777"/>
                  <a:pt x="13523" y="26745"/>
                  <a:pt x="13555" y="26713"/>
                </a:cubicBezTo>
                <a:lnTo>
                  <a:pt x="22865" y="21361"/>
                </a:lnTo>
                <a:cubicBezTo>
                  <a:pt x="23277" y="21140"/>
                  <a:pt x="23626" y="20728"/>
                  <a:pt x="23879" y="20285"/>
                </a:cubicBezTo>
                <a:cubicBezTo>
                  <a:pt x="24132" y="19841"/>
                  <a:pt x="24291" y="19335"/>
                  <a:pt x="24291" y="18891"/>
                </a:cubicBezTo>
                <a:lnTo>
                  <a:pt x="24291" y="8155"/>
                </a:lnTo>
                <a:cubicBezTo>
                  <a:pt x="24291" y="7237"/>
                  <a:pt x="23657" y="6160"/>
                  <a:pt x="22865" y="5685"/>
                </a:cubicBezTo>
                <a:lnTo>
                  <a:pt x="13555" y="333"/>
                </a:lnTo>
                <a:cubicBezTo>
                  <a:pt x="13175" y="112"/>
                  <a:pt x="12660" y="1"/>
                  <a:pt x="12145" y="1"/>
                </a:cubicBezTo>
                <a:close/>
              </a:path>
            </a:pathLst>
          </a:custGeom>
          <a:solidFill>
            <a:srgbClr val="FFC2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" name="Google Shape;165;p20">
            <a:extLst>
              <a:ext uri="{FF2B5EF4-FFF2-40B4-BE49-F238E27FC236}">
                <a16:creationId xmlns:a16="http://schemas.microsoft.com/office/drawing/2014/main" id="{64F5FECA-7BD8-A7CA-5FA5-8271F2FF927E}"/>
              </a:ext>
            </a:extLst>
          </p:cNvPr>
          <p:cNvSpPr/>
          <p:nvPr/>
        </p:nvSpPr>
        <p:spPr>
          <a:xfrm>
            <a:off x="6653236" y="2436271"/>
            <a:ext cx="5921668" cy="4493577"/>
          </a:xfrm>
          <a:prstGeom prst="roundRect">
            <a:avLst>
              <a:gd name="adj" fmla="val 748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s-MX" sz="2000" dirty="0">
                <a:solidFill>
                  <a:srgbClr val="0070C0"/>
                </a:solidFill>
                <a:latin typeface="Anton"/>
                <a:ea typeface="Anton"/>
                <a:cs typeface="Anton"/>
                <a:sym typeface="Anton"/>
              </a:rPr>
              <a:t>OBJETIVOS PARTICULARES</a:t>
            </a:r>
          </a:p>
          <a:p>
            <a:endParaRPr lang="es-MX" sz="700" dirty="0">
              <a:solidFill>
                <a:srgbClr val="0070C0"/>
              </a:solidFill>
              <a:latin typeface="Raleway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s-MX" dirty="0">
                <a:solidFill>
                  <a:srgbClr val="386294"/>
                </a:solidFill>
                <a:latin typeface="Raleway"/>
              </a:rPr>
              <a:t>Contribuir a la ampliación de espacios educativos de bachillerato que permitan en las personas aspirantes el cumplimiento de la educación obligatoria del Sistema Educativo Nacional;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s-MX" dirty="0">
                <a:solidFill>
                  <a:srgbClr val="386294"/>
                </a:solidFill>
                <a:latin typeface="Raleway"/>
              </a:rPr>
              <a:t>Coadyuvar en el proyecto de vida de las personas aspirantes desde la inclusión, la equidad y el reconocimiento a su trayectoria académica, mediante su ingreso al bachillerato y su permanencia en la Universidad de Guanajuato;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s-MX" dirty="0">
                <a:solidFill>
                  <a:srgbClr val="386294"/>
                </a:solidFill>
                <a:latin typeface="Raleway"/>
              </a:rPr>
              <a:t>Propiciar un proceso intencionado que favorezca la permanencia y la formación integral de los beneficiarios del PRAT-NMS; y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s-MX" dirty="0">
                <a:solidFill>
                  <a:srgbClr val="386294"/>
                </a:solidFill>
                <a:latin typeface="Raleway"/>
              </a:rPr>
              <a:t>Al egresar, asegurar el tránsito efectivo al Nivel Superior. </a:t>
            </a:r>
          </a:p>
          <a:p>
            <a:pPr algn="ctr"/>
            <a:endParaRPr sz="1300" dirty="0">
              <a:solidFill>
                <a:srgbClr val="1F497D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9" name="Google Shape;164;p20">
            <a:extLst>
              <a:ext uri="{FF2B5EF4-FFF2-40B4-BE49-F238E27FC236}">
                <a16:creationId xmlns:a16="http://schemas.microsoft.com/office/drawing/2014/main" id="{90658D43-A16F-AE29-F9F5-566C3E6E3C5C}"/>
              </a:ext>
            </a:extLst>
          </p:cNvPr>
          <p:cNvSpPr/>
          <p:nvPr/>
        </p:nvSpPr>
        <p:spPr>
          <a:xfrm>
            <a:off x="4480334" y="1526641"/>
            <a:ext cx="3837755" cy="692514"/>
          </a:xfrm>
          <a:prstGeom prst="roundRect">
            <a:avLst>
              <a:gd name="adj" fmla="val 16667"/>
            </a:avLst>
          </a:prstGeom>
          <a:solidFill>
            <a:srgbClr val="12335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2400" dirty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OBJETIVOS DEL PROGRAMA</a:t>
            </a:r>
            <a:endParaRPr sz="1300" dirty="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0" name="Google Shape;168;p20">
            <a:extLst>
              <a:ext uri="{FF2B5EF4-FFF2-40B4-BE49-F238E27FC236}">
                <a16:creationId xmlns:a16="http://schemas.microsoft.com/office/drawing/2014/main" id="{3237FC32-9321-27FE-332B-FDBAE9E222B0}"/>
              </a:ext>
            </a:extLst>
          </p:cNvPr>
          <p:cNvSpPr/>
          <p:nvPr/>
        </p:nvSpPr>
        <p:spPr>
          <a:xfrm>
            <a:off x="6213937" y="2002037"/>
            <a:ext cx="370548" cy="434234"/>
          </a:xfrm>
          <a:custGeom>
            <a:avLst/>
            <a:gdLst/>
            <a:ahLst/>
            <a:cxnLst/>
            <a:rect l="l" t="t" r="r" b="b"/>
            <a:pathLst>
              <a:path w="24291" h="27062" extrusionOk="0">
                <a:moveTo>
                  <a:pt x="12145" y="1"/>
                </a:moveTo>
                <a:cubicBezTo>
                  <a:pt x="11631" y="1"/>
                  <a:pt x="11116" y="112"/>
                  <a:pt x="10736" y="333"/>
                </a:cubicBezTo>
                <a:lnTo>
                  <a:pt x="1426" y="5685"/>
                </a:lnTo>
                <a:cubicBezTo>
                  <a:pt x="634" y="6160"/>
                  <a:pt x="0" y="7237"/>
                  <a:pt x="0" y="8155"/>
                </a:cubicBezTo>
                <a:lnTo>
                  <a:pt x="0" y="18891"/>
                </a:lnTo>
                <a:cubicBezTo>
                  <a:pt x="0" y="19335"/>
                  <a:pt x="159" y="19841"/>
                  <a:pt x="412" y="20285"/>
                </a:cubicBezTo>
                <a:cubicBezTo>
                  <a:pt x="665" y="20728"/>
                  <a:pt x="1045" y="21140"/>
                  <a:pt x="1426" y="21361"/>
                </a:cubicBezTo>
                <a:lnTo>
                  <a:pt x="10736" y="26713"/>
                </a:lnTo>
                <a:cubicBezTo>
                  <a:pt x="10831" y="26777"/>
                  <a:pt x="10926" y="26840"/>
                  <a:pt x="11053" y="26872"/>
                </a:cubicBezTo>
                <a:cubicBezTo>
                  <a:pt x="11148" y="26903"/>
                  <a:pt x="11275" y="26935"/>
                  <a:pt x="11401" y="26967"/>
                </a:cubicBezTo>
                <a:cubicBezTo>
                  <a:pt x="11639" y="27030"/>
                  <a:pt x="11892" y="27062"/>
                  <a:pt x="12145" y="27062"/>
                </a:cubicBezTo>
                <a:cubicBezTo>
                  <a:pt x="12399" y="27062"/>
                  <a:pt x="12652" y="27030"/>
                  <a:pt x="12890" y="26967"/>
                </a:cubicBezTo>
                <a:cubicBezTo>
                  <a:pt x="13080" y="26935"/>
                  <a:pt x="13238" y="26872"/>
                  <a:pt x="13396" y="26808"/>
                </a:cubicBezTo>
                <a:cubicBezTo>
                  <a:pt x="13460" y="26777"/>
                  <a:pt x="13523" y="26745"/>
                  <a:pt x="13555" y="26713"/>
                </a:cubicBezTo>
                <a:lnTo>
                  <a:pt x="22865" y="21361"/>
                </a:lnTo>
                <a:cubicBezTo>
                  <a:pt x="23277" y="21140"/>
                  <a:pt x="23626" y="20728"/>
                  <a:pt x="23879" y="20285"/>
                </a:cubicBezTo>
                <a:cubicBezTo>
                  <a:pt x="24132" y="19841"/>
                  <a:pt x="24291" y="19335"/>
                  <a:pt x="24291" y="18891"/>
                </a:cubicBezTo>
                <a:lnTo>
                  <a:pt x="24291" y="8155"/>
                </a:lnTo>
                <a:cubicBezTo>
                  <a:pt x="24291" y="7237"/>
                  <a:pt x="23657" y="6160"/>
                  <a:pt x="22865" y="5685"/>
                </a:cubicBezTo>
                <a:lnTo>
                  <a:pt x="13555" y="333"/>
                </a:lnTo>
                <a:cubicBezTo>
                  <a:pt x="13175" y="112"/>
                  <a:pt x="12660" y="1"/>
                  <a:pt x="12145" y="1"/>
                </a:cubicBezTo>
                <a:close/>
              </a:path>
            </a:pathLst>
          </a:custGeom>
          <a:solidFill>
            <a:srgbClr val="FFC2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/>
          <p:nvPr/>
        </p:nvSpPr>
        <p:spPr>
          <a:xfrm>
            <a:off x="249015" y="1790156"/>
            <a:ext cx="12386131" cy="5070616"/>
          </a:xfrm>
          <a:prstGeom prst="roundRect">
            <a:avLst>
              <a:gd name="adj" fmla="val 748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300">
              <a:solidFill>
                <a:srgbClr val="1F497D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4672361" y="1361596"/>
            <a:ext cx="3691054" cy="1076011"/>
          </a:xfrm>
          <a:prstGeom prst="roundRect">
            <a:avLst>
              <a:gd name="adj" fmla="val 16667"/>
            </a:avLst>
          </a:prstGeom>
          <a:solidFill>
            <a:srgbClr val="63C4EA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 Perfil del aspirante</a:t>
            </a:r>
          </a:p>
          <a:p>
            <a:pPr algn="ctr"/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Trayectoria Destacada</a:t>
            </a:r>
            <a:endParaRPr sz="2800" dirty="0">
              <a:solidFill>
                <a:schemeClr val="accent1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  <a:p>
            <a:pPr algn="ctr"/>
            <a:endParaRPr sz="1300" dirty="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aphicFrame>
        <p:nvGraphicFramePr>
          <p:cNvPr id="167" name="Google Shape;167;p20"/>
          <p:cNvGraphicFramePr/>
          <p:nvPr>
            <p:extLst>
              <p:ext uri="{D42A27DB-BD31-4B8C-83A1-F6EECF244321}">
                <p14:modId xmlns:p14="http://schemas.microsoft.com/office/powerpoint/2010/main" val="1007091828"/>
              </p:ext>
            </p:extLst>
          </p:nvPr>
        </p:nvGraphicFramePr>
        <p:xfrm>
          <a:off x="356141" y="2994701"/>
          <a:ext cx="12193269" cy="2386500"/>
        </p:xfrm>
        <a:graphic>
          <a:graphicData uri="http://schemas.openxmlformats.org/drawingml/2006/table">
            <a:tbl>
              <a:tblPr>
                <a:noFill/>
                <a:tableStyleId>{45C3BFB6-7F6E-4A92-9071-016437F65921}</a:tableStyleId>
              </a:tblPr>
              <a:tblGrid>
                <a:gridCol w="12193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1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2000" b="0" i="0" u="none" strike="noStrike" cap="none" dirty="0">
                          <a:solidFill>
                            <a:srgbClr val="386294"/>
                          </a:solidFill>
                          <a:latin typeface="Raleway"/>
                          <a:ea typeface="Aptos" panose="020B0004020202020204" pitchFamily="34" charset="0"/>
                          <a:cs typeface="Arial"/>
                          <a:sym typeface="Arial"/>
                        </a:rPr>
                        <a:t>Tener promedio de </a:t>
                      </a:r>
                      <a:r>
                        <a:rPr lang="es-MX" sz="2000" b="0" i="0" u="none" strike="noStrike" cap="none" dirty="0">
                          <a:solidFill>
                            <a:srgbClr val="386294"/>
                          </a:solidFill>
                          <a:latin typeface="Raleway"/>
                          <a:ea typeface="Aptos" panose="020B0004020202020204" pitchFamily="34" charset="0"/>
                          <a:cs typeface="Arial"/>
                        </a:rPr>
                        <a:t>9.5</a:t>
                      </a:r>
                      <a:r>
                        <a:rPr lang="es-MX" sz="2000" b="0" i="0" u="none" strike="noStrike" cap="none" dirty="0">
                          <a:solidFill>
                            <a:srgbClr val="386294"/>
                          </a:solidFill>
                          <a:latin typeface="Raleway"/>
                          <a:ea typeface="Aptos" panose="020B0004020202020204" pitchFamily="34" charset="0"/>
                          <a:cs typeface="Arial"/>
                          <a:sym typeface="Arial"/>
                        </a:rPr>
                        <a:t> o superior al segundo año de secundaria</a:t>
                      </a:r>
                    </a:p>
                  </a:txBody>
                  <a:tcPr marL="68580" marR="68580" marT="0" marB="0">
                    <a:lnL w="86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863311"/>
                  </a:ext>
                </a:extLst>
              </a:tr>
              <a:tr h="4119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2000" b="0" i="0" u="none" strike="noStrike" cap="none" dirty="0">
                          <a:solidFill>
                            <a:srgbClr val="386294"/>
                          </a:solidFill>
                          <a:latin typeface="Raleway"/>
                          <a:ea typeface="Raleway"/>
                          <a:cs typeface="Arial"/>
                        </a:rPr>
                        <a:t>No haber adeudado asignaturas en el primero y segundo año de secundaria.</a:t>
                      </a:r>
                      <a:endParaRPr lang="es-MX" sz="2000" b="0" i="0" u="none" strike="noStrike" cap="none" dirty="0">
                        <a:solidFill>
                          <a:srgbClr val="386294"/>
                        </a:solidFill>
                        <a:latin typeface="Raleway"/>
                        <a:ea typeface="Raleway"/>
                        <a:cs typeface="Arial"/>
                        <a:sym typeface="Raleway"/>
                      </a:endParaRPr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5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 b="0" i="0" u="none" strike="noStrike" cap="none" noProof="0" dirty="0">
                          <a:solidFill>
                            <a:srgbClr val="386294"/>
                          </a:solidFill>
                          <a:latin typeface="Raleway"/>
                        </a:rPr>
                        <a:t>Acreditar habilidades básicas para el estudio del secundaria, mediante evaluación psicopedagógica.</a:t>
                      </a:r>
                      <a:endParaRPr lang="es-MX" sz="2000" b="0" i="0" u="none" strike="noStrike" cap="none" dirty="0">
                        <a:solidFill>
                          <a:srgbClr val="386294"/>
                        </a:solidFill>
                        <a:latin typeface="Raleway"/>
                        <a:ea typeface="Aptos" panose="020B000402020202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>
                    <a:lnL w="86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222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 b="0" i="0" u="none" strike="noStrike" cap="none" noProof="0" dirty="0">
                          <a:solidFill>
                            <a:srgbClr val="386294"/>
                          </a:solidFill>
                          <a:latin typeface="Raleway"/>
                        </a:rPr>
                        <a:t>Cursar íntegramente los estudios de secundaria en tres años; .</a:t>
                      </a:r>
                      <a:endParaRPr lang="es-ES" sz="2000" dirty="0">
                        <a:sym typeface="Arial"/>
                      </a:endParaRPr>
                    </a:p>
                  </a:txBody>
                  <a:tcPr marL="68580" marR="68580" marT="0" marB="0">
                    <a:lnL w="86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465595"/>
                  </a:ext>
                </a:extLst>
              </a:tr>
              <a:tr h="321168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0" i="0" u="none" strike="noStrike" cap="none" dirty="0">
                          <a:solidFill>
                            <a:srgbClr val="386294"/>
                          </a:solidFill>
                          <a:latin typeface="Raleway"/>
                          <a:cs typeface="Arial"/>
                          <a:sym typeface="Arial"/>
                        </a:rPr>
                        <a:t>Contar con </a:t>
                      </a:r>
                      <a:r>
                        <a:rPr lang="es-MX" sz="2000" b="0" i="0" u="none" strike="noStrike" cap="none" dirty="0">
                          <a:solidFill>
                            <a:srgbClr val="386294"/>
                          </a:solidFill>
                          <a:latin typeface="Raleway"/>
                          <a:cs typeface="Arial"/>
                          <a:sym typeface="Arial"/>
                        </a:rPr>
                        <a:t>inscripción vigente en una institución de educación secundaria escolarizada con validez oficial perteneciente a un subsistema coordinado por la SEG o la SEP.</a:t>
                      </a:r>
                      <a:endParaRPr lang="es-ES" sz="2000" b="0" i="0" u="none" strike="noStrike" cap="none" dirty="0">
                        <a:solidFill>
                          <a:srgbClr val="386294"/>
                        </a:solidFill>
                        <a:latin typeface="Raleway"/>
                        <a:cs typeface="Arial"/>
                        <a:sym typeface="Arial"/>
                      </a:endParaRPr>
                    </a:p>
                  </a:txBody>
                  <a:tcPr marL="68580" marR="68580" marT="0" marB="0">
                    <a:lnL w="86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768111"/>
                  </a:ext>
                </a:extLst>
              </a:tr>
              <a:tr h="321168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0" i="0" u="none" strike="noStrike" cap="none" dirty="0">
                          <a:solidFill>
                            <a:srgbClr val="386294"/>
                          </a:solidFill>
                          <a:latin typeface="Raleway"/>
                          <a:cs typeface="Arial"/>
                          <a:sym typeface="Arial"/>
                        </a:rPr>
                        <a:t>Cubrir por lo menos uno de los criterios siguientes:</a:t>
                      </a:r>
                    </a:p>
                  </a:txBody>
                  <a:tcPr marL="68580" marR="68580" marT="0" marB="0">
                    <a:lnL w="86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775848"/>
                  </a:ext>
                </a:extLst>
              </a:tr>
            </a:tbl>
          </a:graphicData>
        </a:graphic>
      </p:graphicFrame>
      <p:sp>
        <p:nvSpPr>
          <p:cNvPr id="169" name="Google Shape;169;p20"/>
          <p:cNvSpPr/>
          <p:nvPr/>
        </p:nvSpPr>
        <p:spPr>
          <a:xfrm>
            <a:off x="6376939" y="2322735"/>
            <a:ext cx="281897" cy="305124"/>
          </a:xfrm>
          <a:custGeom>
            <a:avLst/>
            <a:gdLst/>
            <a:ahLst/>
            <a:cxnLst/>
            <a:rect l="l" t="t" r="r" b="b"/>
            <a:pathLst>
              <a:path w="24291" h="27062" extrusionOk="0">
                <a:moveTo>
                  <a:pt x="12145" y="1"/>
                </a:moveTo>
                <a:cubicBezTo>
                  <a:pt x="11631" y="1"/>
                  <a:pt x="11116" y="112"/>
                  <a:pt x="10736" y="333"/>
                </a:cubicBezTo>
                <a:lnTo>
                  <a:pt x="1426" y="5685"/>
                </a:lnTo>
                <a:cubicBezTo>
                  <a:pt x="634" y="6160"/>
                  <a:pt x="0" y="7237"/>
                  <a:pt x="0" y="8155"/>
                </a:cubicBezTo>
                <a:lnTo>
                  <a:pt x="0" y="18891"/>
                </a:lnTo>
                <a:cubicBezTo>
                  <a:pt x="0" y="19335"/>
                  <a:pt x="159" y="19841"/>
                  <a:pt x="412" y="20285"/>
                </a:cubicBezTo>
                <a:cubicBezTo>
                  <a:pt x="665" y="20728"/>
                  <a:pt x="1045" y="21140"/>
                  <a:pt x="1426" y="21361"/>
                </a:cubicBezTo>
                <a:lnTo>
                  <a:pt x="10736" y="26713"/>
                </a:lnTo>
                <a:cubicBezTo>
                  <a:pt x="10831" y="26777"/>
                  <a:pt x="10926" y="26840"/>
                  <a:pt x="11053" y="26872"/>
                </a:cubicBezTo>
                <a:cubicBezTo>
                  <a:pt x="11148" y="26903"/>
                  <a:pt x="11275" y="26935"/>
                  <a:pt x="11401" y="26967"/>
                </a:cubicBezTo>
                <a:cubicBezTo>
                  <a:pt x="11639" y="27030"/>
                  <a:pt x="11892" y="27062"/>
                  <a:pt x="12145" y="27062"/>
                </a:cubicBezTo>
                <a:cubicBezTo>
                  <a:pt x="12399" y="27062"/>
                  <a:pt x="12652" y="27030"/>
                  <a:pt x="12890" y="26967"/>
                </a:cubicBezTo>
                <a:cubicBezTo>
                  <a:pt x="13080" y="26935"/>
                  <a:pt x="13238" y="26872"/>
                  <a:pt x="13396" y="26808"/>
                </a:cubicBezTo>
                <a:cubicBezTo>
                  <a:pt x="13460" y="26777"/>
                  <a:pt x="13523" y="26745"/>
                  <a:pt x="13555" y="26713"/>
                </a:cubicBezTo>
                <a:lnTo>
                  <a:pt x="22865" y="21361"/>
                </a:lnTo>
                <a:cubicBezTo>
                  <a:pt x="23277" y="21140"/>
                  <a:pt x="23626" y="20728"/>
                  <a:pt x="23879" y="20285"/>
                </a:cubicBezTo>
                <a:cubicBezTo>
                  <a:pt x="24132" y="19841"/>
                  <a:pt x="24291" y="19335"/>
                  <a:pt x="24291" y="18891"/>
                </a:cubicBezTo>
                <a:lnTo>
                  <a:pt x="24291" y="8155"/>
                </a:lnTo>
                <a:cubicBezTo>
                  <a:pt x="24291" y="7237"/>
                  <a:pt x="23657" y="6160"/>
                  <a:pt x="22865" y="5685"/>
                </a:cubicBezTo>
                <a:lnTo>
                  <a:pt x="13555" y="333"/>
                </a:lnTo>
                <a:cubicBezTo>
                  <a:pt x="13175" y="112"/>
                  <a:pt x="12660" y="1"/>
                  <a:pt x="12145" y="1"/>
                </a:cubicBezTo>
                <a:close/>
              </a:path>
            </a:pathLst>
          </a:custGeom>
          <a:solidFill>
            <a:srgbClr val="07376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>
          <a:extLst>
            <a:ext uri="{FF2B5EF4-FFF2-40B4-BE49-F238E27FC236}">
              <a16:creationId xmlns:a16="http://schemas.microsoft.com/office/drawing/2014/main" id="{4F0F89CD-C355-B80C-3747-D89BA913F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>
            <a:extLst>
              <a:ext uri="{FF2B5EF4-FFF2-40B4-BE49-F238E27FC236}">
                <a16:creationId xmlns:a16="http://schemas.microsoft.com/office/drawing/2014/main" id="{94DB7A9A-73F6-28EA-8E22-7DF207D57538}"/>
              </a:ext>
            </a:extLst>
          </p:cNvPr>
          <p:cNvSpPr/>
          <p:nvPr/>
        </p:nvSpPr>
        <p:spPr>
          <a:xfrm>
            <a:off x="249015" y="2213812"/>
            <a:ext cx="4612917" cy="4646960"/>
          </a:xfrm>
          <a:prstGeom prst="roundRect">
            <a:avLst>
              <a:gd name="adj" fmla="val 748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1600" b="1" dirty="0">
                <a:solidFill>
                  <a:srgbClr val="FFC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En materia académica</a:t>
            </a:r>
            <a:r>
              <a:rPr lang="es-MX" sz="1600" dirty="0">
                <a:solidFill>
                  <a:srgbClr val="FFC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: </a:t>
            </a:r>
          </a:p>
          <a:p>
            <a:pPr algn="ctr"/>
            <a:r>
              <a:rPr lang="es-MX" sz="1300" dirty="0">
                <a:solidFill>
                  <a:srgbClr val="1F497D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1.	Haber obtenido primer, segundo o tercer lugar en concursos académicos (olimpiadas del conocimiento, matemáticas, ciencias, lectura, escritura, tecnología, robótica, debate, investigación escolar, entre otros) de carácter estatal, nacional o internacional, convocados por autoridades educativas u organismos oficialmente reconocidos</a:t>
            </a:r>
          </a:p>
          <a:p>
            <a:pPr algn="ctr"/>
            <a:r>
              <a:rPr lang="es-MX" sz="1300" dirty="0">
                <a:solidFill>
                  <a:srgbClr val="1F497D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2.	Contar con reconocimiento, mención honorífica o acreditación de excelencia académica emitida por la autoridad educativa correspondiente, como SEG, SEP, Supervisión Escolar, Jefatura de Sector o una institución educativa con incorporación oficial.</a:t>
            </a:r>
          </a:p>
          <a:p>
            <a:pPr algn="ctr"/>
            <a:r>
              <a:rPr lang="es-MX" sz="1300" dirty="0">
                <a:solidFill>
                  <a:srgbClr val="1F497D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3.	Haber participado, por invitación o selección, en programas de formación académica de alto rendimiento, clubes de ciencia, talleres especializados, semilleros de investigación o programas de talento académico, avalados por instituciones educativas, universidades, organismos gubernamentales o asociaciones académicas reconocidas.</a:t>
            </a:r>
          </a:p>
          <a:p>
            <a:pPr algn="ctr"/>
            <a:endParaRPr sz="1300" dirty="0">
              <a:solidFill>
                <a:srgbClr val="1F497D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62" name="Google Shape;162;p20">
            <a:extLst>
              <a:ext uri="{FF2B5EF4-FFF2-40B4-BE49-F238E27FC236}">
                <a16:creationId xmlns:a16="http://schemas.microsoft.com/office/drawing/2014/main" id="{F761B55E-AFA3-64A6-1A4A-14231A9A6E69}"/>
              </a:ext>
            </a:extLst>
          </p:cNvPr>
          <p:cNvSpPr/>
          <p:nvPr/>
        </p:nvSpPr>
        <p:spPr>
          <a:xfrm>
            <a:off x="4672361" y="1361597"/>
            <a:ext cx="3691054" cy="567564"/>
          </a:xfrm>
          <a:prstGeom prst="roundRect">
            <a:avLst>
              <a:gd name="adj" fmla="val 16667"/>
            </a:avLst>
          </a:prstGeom>
          <a:solidFill>
            <a:srgbClr val="63C4EA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Criterios de talentos</a:t>
            </a:r>
            <a:endParaRPr sz="2800" dirty="0">
              <a:solidFill>
                <a:schemeClr val="accent1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  <a:p>
            <a:pPr algn="ctr"/>
            <a:endParaRPr sz="1300" dirty="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69" name="Google Shape;169;p20">
            <a:extLst>
              <a:ext uri="{FF2B5EF4-FFF2-40B4-BE49-F238E27FC236}">
                <a16:creationId xmlns:a16="http://schemas.microsoft.com/office/drawing/2014/main" id="{BCDC3D2F-94CA-264E-087C-ABADAA2085F0}"/>
              </a:ext>
            </a:extLst>
          </p:cNvPr>
          <p:cNvSpPr/>
          <p:nvPr/>
        </p:nvSpPr>
        <p:spPr>
          <a:xfrm>
            <a:off x="6330717" y="1776599"/>
            <a:ext cx="281897" cy="305124"/>
          </a:xfrm>
          <a:custGeom>
            <a:avLst/>
            <a:gdLst/>
            <a:ahLst/>
            <a:cxnLst/>
            <a:rect l="l" t="t" r="r" b="b"/>
            <a:pathLst>
              <a:path w="24291" h="27062" extrusionOk="0">
                <a:moveTo>
                  <a:pt x="12145" y="1"/>
                </a:moveTo>
                <a:cubicBezTo>
                  <a:pt x="11631" y="1"/>
                  <a:pt x="11116" y="112"/>
                  <a:pt x="10736" y="333"/>
                </a:cubicBezTo>
                <a:lnTo>
                  <a:pt x="1426" y="5685"/>
                </a:lnTo>
                <a:cubicBezTo>
                  <a:pt x="634" y="6160"/>
                  <a:pt x="0" y="7237"/>
                  <a:pt x="0" y="8155"/>
                </a:cubicBezTo>
                <a:lnTo>
                  <a:pt x="0" y="18891"/>
                </a:lnTo>
                <a:cubicBezTo>
                  <a:pt x="0" y="19335"/>
                  <a:pt x="159" y="19841"/>
                  <a:pt x="412" y="20285"/>
                </a:cubicBezTo>
                <a:cubicBezTo>
                  <a:pt x="665" y="20728"/>
                  <a:pt x="1045" y="21140"/>
                  <a:pt x="1426" y="21361"/>
                </a:cubicBezTo>
                <a:lnTo>
                  <a:pt x="10736" y="26713"/>
                </a:lnTo>
                <a:cubicBezTo>
                  <a:pt x="10831" y="26777"/>
                  <a:pt x="10926" y="26840"/>
                  <a:pt x="11053" y="26872"/>
                </a:cubicBezTo>
                <a:cubicBezTo>
                  <a:pt x="11148" y="26903"/>
                  <a:pt x="11275" y="26935"/>
                  <a:pt x="11401" y="26967"/>
                </a:cubicBezTo>
                <a:cubicBezTo>
                  <a:pt x="11639" y="27030"/>
                  <a:pt x="11892" y="27062"/>
                  <a:pt x="12145" y="27062"/>
                </a:cubicBezTo>
                <a:cubicBezTo>
                  <a:pt x="12399" y="27062"/>
                  <a:pt x="12652" y="27030"/>
                  <a:pt x="12890" y="26967"/>
                </a:cubicBezTo>
                <a:cubicBezTo>
                  <a:pt x="13080" y="26935"/>
                  <a:pt x="13238" y="26872"/>
                  <a:pt x="13396" y="26808"/>
                </a:cubicBezTo>
                <a:cubicBezTo>
                  <a:pt x="13460" y="26777"/>
                  <a:pt x="13523" y="26745"/>
                  <a:pt x="13555" y="26713"/>
                </a:cubicBezTo>
                <a:lnTo>
                  <a:pt x="22865" y="21361"/>
                </a:lnTo>
                <a:cubicBezTo>
                  <a:pt x="23277" y="21140"/>
                  <a:pt x="23626" y="20728"/>
                  <a:pt x="23879" y="20285"/>
                </a:cubicBezTo>
                <a:cubicBezTo>
                  <a:pt x="24132" y="19841"/>
                  <a:pt x="24291" y="19335"/>
                  <a:pt x="24291" y="18891"/>
                </a:cubicBezTo>
                <a:lnTo>
                  <a:pt x="24291" y="8155"/>
                </a:lnTo>
                <a:cubicBezTo>
                  <a:pt x="24291" y="7237"/>
                  <a:pt x="23657" y="6160"/>
                  <a:pt x="22865" y="5685"/>
                </a:cubicBezTo>
                <a:lnTo>
                  <a:pt x="13555" y="333"/>
                </a:lnTo>
                <a:cubicBezTo>
                  <a:pt x="13175" y="112"/>
                  <a:pt x="12660" y="1"/>
                  <a:pt x="12145" y="1"/>
                </a:cubicBezTo>
                <a:close/>
              </a:path>
            </a:pathLst>
          </a:custGeom>
          <a:solidFill>
            <a:srgbClr val="07376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" name="Google Shape;165;p20">
            <a:extLst>
              <a:ext uri="{FF2B5EF4-FFF2-40B4-BE49-F238E27FC236}">
                <a16:creationId xmlns:a16="http://schemas.microsoft.com/office/drawing/2014/main" id="{1C3B218E-F321-473D-E6F1-AD436CDB2B38}"/>
              </a:ext>
            </a:extLst>
          </p:cNvPr>
          <p:cNvSpPr/>
          <p:nvPr/>
        </p:nvSpPr>
        <p:spPr>
          <a:xfrm>
            <a:off x="5006869" y="2213813"/>
            <a:ext cx="2620565" cy="4598694"/>
          </a:xfrm>
          <a:prstGeom prst="roundRect">
            <a:avLst>
              <a:gd name="adj" fmla="val 748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1600" b="1" dirty="0">
                <a:solidFill>
                  <a:srgbClr val="FFC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En materia artística</a:t>
            </a:r>
            <a:r>
              <a:rPr lang="es-MX" sz="1600" dirty="0">
                <a:solidFill>
                  <a:srgbClr val="FFC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endParaRPr lang="es-MX" sz="1300" dirty="0">
              <a:solidFill>
                <a:srgbClr val="1F497D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algn="ctr"/>
            <a:r>
              <a:rPr lang="es-MX" sz="1300" dirty="0">
                <a:solidFill>
                  <a:srgbClr val="1F497D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1.	Que se ubique en los cinco primeros lugares del Campeonato Nacional de especialidad organizado por Asociación Artística Nacional correspondiente o tenga participación regular en un grupo profesional artístico con trayectoria destacada a nivel estatal, nacional e internacional.</a:t>
            </a:r>
          </a:p>
          <a:p>
            <a:pPr algn="ctr"/>
            <a:endParaRPr sz="1300" dirty="0">
              <a:solidFill>
                <a:srgbClr val="1F497D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" name="Google Shape;165;p20">
            <a:extLst>
              <a:ext uri="{FF2B5EF4-FFF2-40B4-BE49-F238E27FC236}">
                <a16:creationId xmlns:a16="http://schemas.microsoft.com/office/drawing/2014/main" id="{3B76FBE0-4ABE-C3EB-7660-6EFB82D76306}"/>
              </a:ext>
            </a:extLst>
          </p:cNvPr>
          <p:cNvSpPr/>
          <p:nvPr/>
        </p:nvSpPr>
        <p:spPr>
          <a:xfrm>
            <a:off x="7772371" y="2213813"/>
            <a:ext cx="4612917" cy="4598694"/>
          </a:xfrm>
          <a:prstGeom prst="roundRect">
            <a:avLst>
              <a:gd name="adj" fmla="val 748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1600" b="1" dirty="0">
                <a:solidFill>
                  <a:srgbClr val="FFC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En materia deportiva</a:t>
            </a:r>
            <a:r>
              <a:rPr lang="es-MX" sz="1600" dirty="0">
                <a:solidFill>
                  <a:srgbClr val="FFC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endParaRPr lang="es-MX" sz="1300" dirty="0">
              <a:solidFill>
                <a:srgbClr val="1F497D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algn="ctr"/>
            <a:r>
              <a:rPr lang="es-MX" sz="1300" dirty="0">
                <a:solidFill>
                  <a:srgbClr val="1F497D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1.	Haber ocupado los primeros cinco lugares en competencias estatales, nacionales o internacionales convocadas por organismos oficiales; o </a:t>
            </a:r>
          </a:p>
          <a:p>
            <a:pPr algn="ctr"/>
            <a:r>
              <a:rPr lang="es-MX" sz="1300" dirty="0">
                <a:solidFill>
                  <a:srgbClr val="1F497D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2.	Participar regularmente en un equipo profesional deportivo en el orden estatal, nacional o internacional; o</a:t>
            </a:r>
          </a:p>
          <a:p>
            <a:pPr algn="ctr"/>
            <a:r>
              <a:rPr lang="es-MX" sz="1300" dirty="0">
                <a:solidFill>
                  <a:srgbClr val="1F497D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3.	Ser seleccionado para participar en competencias de carácter estatal, nacional o internacional. </a:t>
            </a:r>
          </a:p>
          <a:p>
            <a:pPr algn="ctr"/>
            <a:endParaRPr sz="1300" dirty="0">
              <a:solidFill>
                <a:srgbClr val="1F497D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06548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>
          <a:extLst>
            <a:ext uri="{FF2B5EF4-FFF2-40B4-BE49-F238E27FC236}">
              <a16:creationId xmlns:a16="http://schemas.microsoft.com/office/drawing/2014/main" id="{A653108C-DE05-074E-9292-5C9782EE5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>
            <a:extLst>
              <a:ext uri="{FF2B5EF4-FFF2-40B4-BE49-F238E27FC236}">
                <a16:creationId xmlns:a16="http://schemas.microsoft.com/office/drawing/2014/main" id="{5F765B7D-9529-EA45-C1F2-18F1C69CCFAE}"/>
              </a:ext>
            </a:extLst>
          </p:cNvPr>
          <p:cNvSpPr/>
          <p:nvPr/>
        </p:nvSpPr>
        <p:spPr>
          <a:xfrm>
            <a:off x="2200479" y="2344163"/>
            <a:ext cx="4612917" cy="4468343"/>
          </a:xfrm>
          <a:prstGeom prst="roundRect">
            <a:avLst>
              <a:gd name="adj" fmla="val 748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1600" b="1" dirty="0">
                <a:solidFill>
                  <a:srgbClr val="FFC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En materia de innovación</a:t>
            </a:r>
            <a:r>
              <a:rPr lang="es-MX" sz="1600" dirty="0">
                <a:solidFill>
                  <a:srgbClr val="FFC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endParaRPr lang="es-MX" sz="1300" dirty="0">
              <a:solidFill>
                <a:srgbClr val="1F497D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algn="ctr"/>
            <a:r>
              <a:rPr lang="es-MX" sz="1300" dirty="0">
                <a:solidFill>
                  <a:srgbClr val="1F497D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1.	Haber participado como finalista o representante en ferias de ciencias, exposiciones de proyectos de innovación, concursos de tecnología, emprendimiento, pensamiento científico o creatividad, organizados por instancias oficiales, universidades, organismos educativos o instituciones científicas reconocidas.</a:t>
            </a:r>
          </a:p>
          <a:p>
            <a:pPr algn="ctr"/>
            <a:r>
              <a:rPr lang="es-MX" sz="1300" dirty="0">
                <a:solidFill>
                  <a:srgbClr val="1F497D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2.	Haber creado prototipos, desarrollos tecnológicos, materiales didácticos, aplicaciones, proyectos de emprendimiento, investigaciones escolares o soluciones innovadoras, que hayan sido presentados en eventos académicos, exposiciones institucionales o evaluaciones formales y acreditados por instancias oficiales, universidades, instituciones u organismos educativos o instituciones científicas reconocidas.</a:t>
            </a:r>
          </a:p>
          <a:p>
            <a:pPr algn="ctr"/>
            <a:endParaRPr sz="1300" dirty="0">
              <a:solidFill>
                <a:srgbClr val="1F497D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62" name="Google Shape;162;p20">
            <a:extLst>
              <a:ext uri="{FF2B5EF4-FFF2-40B4-BE49-F238E27FC236}">
                <a16:creationId xmlns:a16="http://schemas.microsoft.com/office/drawing/2014/main" id="{0524F5A3-5208-08EB-5481-D7965FCCBE31}"/>
              </a:ext>
            </a:extLst>
          </p:cNvPr>
          <p:cNvSpPr/>
          <p:nvPr/>
        </p:nvSpPr>
        <p:spPr>
          <a:xfrm>
            <a:off x="4672361" y="1361597"/>
            <a:ext cx="3691054" cy="567564"/>
          </a:xfrm>
          <a:prstGeom prst="roundRect">
            <a:avLst>
              <a:gd name="adj" fmla="val 16667"/>
            </a:avLst>
          </a:prstGeom>
          <a:solidFill>
            <a:srgbClr val="63C4EA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Criterios de talentos</a:t>
            </a:r>
            <a:endParaRPr sz="2800" dirty="0">
              <a:solidFill>
                <a:schemeClr val="accent1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  <a:p>
            <a:pPr algn="ctr"/>
            <a:endParaRPr sz="1300" dirty="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69" name="Google Shape;169;p20">
            <a:extLst>
              <a:ext uri="{FF2B5EF4-FFF2-40B4-BE49-F238E27FC236}">
                <a16:creationId xmlns:a16="http://schemas.microsoft.com/office/drawing/2014/main" id="{7366E9BC-1026-8341-8D58-9136EA05BDDA}"/>
              </a:ext>
            </a:extLst>
          </p:cNvPr>
          <p:cNvSpPr/>
          <p:nvPr/>
        </p:nvSpPr>
        <p:spPr>
          <a:xfrm>
            <a:off x="6330717" y="1776599"/>
            <a:ext cx="281897" cy="305124"/>
          </a:xfrm>
          <a:custGeom>
            <a:avLst/>
            <a:gdLst/>
            <a:ahLst/>
            <a:cxnLst/>
            <a:rect l="l" t="t" r="r" b="b"/>
            <a:pathLst>
              <a:path w="24291" h="27062" extrusionOk="0">
                <a:moveTo>
                  <a:pt x="12145" y="1"/>
                </a:moveTo>
                <a:cubicBezTo>
                  <a:pt x="11631" y="1"/>
                  <a:pt x="11116" y="112"/>
                  <a:pt x="10736" y="333"/>
                </a:cubicBezTo>
                <a:lnTo>
                  <a:pt x="1426" y="5685"/>
                </a:lnTo>
                <a:cubicBezTo>
                  <a:pt x="634" y="6160"/>
                  <a:pt x="0" y="7237"/>
                  <a:pt x="0" y="8155"/>
                </a:cubicBezTo>
                <a:lnTo>
                  <a:pt x="0" y="18891"/>
                </a:lnTo>
                <a:cubicBezTo>
                  <a:pt x="0" y="19335"/>
                  <a:pt x="159" y="19841"/>
                  <a:pt x="412" y="20285"/>
                </a:cubicBezTo>
                <a:cubicBezTo>
                  <a:pt x="665" y="20728"/>
                  <a:pt x="1045" y="21140"/>
                  <a:pt x="1426" y="21361"/>
                </a:cubicBezTo>
                <a:lnTo>
                  <a:pt x="10736" y="26713"/>
                </a:lnTo>
                <a:cubicBezTo>
                  <a:pt x="10831" y="26777"/>
                  <a:pt x="10926" y="26840"/>
                  <a:pt x="11053" y="26872"/>
                </a:cubicBezTo>
                <a:cubicBezTo>
                  <a:pt x="11148" y="26903"/>
                  <a:pt x="11275" y="26935"/>
                  <a:pt x="11401" y="26967"/>
                </a:cubicBezTo>
                <a:cubicBezTo>
                  <a:pt x="11639" y="27030"/>
                  <a:pt x="11892" y="27062"/>
                  <a:pt x="12145" y="27062"/>
                </a:cubicBezTo>
                <a:cubicBezTo>
                  <a:pt x="12399" y="27062"/>
                  <a:pt x="12652" y="27030"/>
                  <a:pt x="12890" y="26967"/>
                </a:cubicBezTo>
                <a:cubicBezTo>
                  <a:pt x="13080" y="26935"/>
                  <a:pt x="13238" y="26872"/>
                  <a:pt x="13396" y="26808"/>
                </a:cubicBezTo>
                <a:cubicBezTo>
                  <a:pt x="13460" y="26777"/>
                  <a:pt x="13523" y="26745"/>
                  <a:pt x="13555" y="26713"/>
                </a:cubicBezTo>
                <a:lnTo>
                  <a:pt x="22865" y="21361"/>
                </a:lnTo>
                <a:cubicBezTo>
                  <a:pt x="23277" y="21140"/>
                  <a:pt x="23626" y="20728"/>
                  <a:pt x="23879" y="20285"/>
                </a:cubicBezTo>
                <a:cubicBezTo>
                  <a:pt x="24132" y="19841"/>
                  <a:pt x="24291" y="19335"/>
                  <a:pt x="24291" y="18891"/>
                </a:cubicBezTo>
                <a:lnTo>
                  <a:pt x="24291" y="8155"/>
                </a:lnTo>
                <a:cubicBezTo>
                  <a:pt x="24291" y="7237"/>
                  <a:pt x="23657" y="6160"/>
                  <a:pt x="22865" y="5685"/>
                </a:cubicBezTo>
                <a:lnTo>
                  <a:pt x="13555" y="333"/>
                </a:lnTo>
                <a:cubicBezTo>
                  <a:pt x="13175" y="112"/>
                  <a:pt x="12660" y="1"/>
                  <a:pt x="12145" y="1"/>
                </a:cubicBezTo>
                <a:close/>
              </a:path>
            </a:pathLst>
          </a:custGeom>
          <a:solidFill>
            <a:srgbClr val="07376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" name="Google Shape;165;p20">
            <a:extLst>
              <a:ext uri="{FF2B5EF4-FFF2-40B4-BE49-F238E27FC236}">
                <a16:creationId xmlns:a16="http://schemas.microsoft.com/office/drawing/2014/main" id="{3E2DF693-CB21-0770-B3A8-AC634BAB3BFC}"/>
              </a:ext>
            </a:extLst>
          </p:cNvPr>
          <p:cNvSpPr/>
          <p:nvPr/>
        </p:nvSpPr>
        <p:spPr>
          <a:xfrm>
            <a:off x="7382078" y="2344163"/>
            <a:ext cx="3490360" cy="4468343"/>
          </a:xfrm>
          <a:prstGeom prst="roundRect">
            <a:avLst>
              <a:gd name="adj" fmla="val 748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1600" b="1" dirty="0">
                <a:solidFill>
                  <a:srgbClr val="FFC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Aptitudes sobresalientes</a:t>
            </a:r>
            <a:endParaRPr lang="es-MX" sz="1300" dirty="0">
              <a:solidFill>
                <a:srgbClr val="1F497D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algn="ctr"/>
            <a:r>
              <a:rPr lang="es-MX" sz="1300" dirty="0">
                <a:solidFill>
                  <a:srgbClr val="1F497D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1. 	Participar en las actividades del Modelo de Atención Educativa a las Aptitudes Sobresalientes de la Secretaría de Educación Pública;</a:t>
            </a:r>
            <a:endParaRPr sz="1300" dirty="0">
              <a:solidFill>
                <a:srgbClr val="1F497D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962502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/>
          <p:nvPr/>
        </p:nvSpPr>
        <p:spPr>
          <a:xfrm>
            <a:off x="302418" y="2203864"/>
            <a:ext cx="7027886" cy="399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spAutoFit/>
          </a:bodyPr>
          <a:lstStyle/>
          <a:p>
            <a:pPr marL="469900" indent="-438150">
              <a:lnSpc>
                <a:spcPct val="125000"/>
              </a:lnSpc>
              <a:buClr>
                <a:srgbClr val="F0C20F"/>
              </a:buClr>
              <a:buSzPts val="1500"/>
              <a:buAutoNum type="arabicPeriod"/>
            </a:pPr>
            <a:r>
              <a:rPr lang="es-MX" sz="1100" dirty="0">
                <a:solidFill>
                  <a:srgbClr val="0B3356"/>
                </a:solidFill>
                <a:latin typeface="Poppins"/>
                <a:ea typeface="Poppins"/>
                <a:cs typeface="Poppins"/>
                <a:sym typeface="Poppins"/>
              </a:rPr>
              <a:t>Formato de </a:t>
            </a:r>
            <a:r>
              <a:rPr lang="es-MX" sz="1100" b="1" dirty="0">
                <a:solidFill>
                  <a:srgbClr val="60BDE6"/>
                </a:solidFill>
                <a:latin typeface="Poppins"/>
                <a:ea typeface="Poppins"/>
                <a:cs typeface="Poppins"/>
                <a:sym typeface="Poppins"/>
              </a:rPr>
              <a:t>solicitud</a:t>
            </a:r>
            <a:r>
              <a:rPr lang="es-MX" sz="1100" dirty="0">
                <a:solidFill>
                  <a:srgbClr val="60BDE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s-MX" sz="1100" dirty="0">
                <a:solidFill>
                  <a:srgbClr val="0B3356"/>
                </a:solidFill>
                <a:latin typeface="Poppins"/>
                <a:ea typeface="Poppins"/>
                <a:cs typeface="Poppins"/>
                <a:sym typeface="Poppins"/>
              </a:rPr>
              <a:t>firmado por el aspirante y la madre, padre o persona tutora legal; </a:t>
            </a:r>
            <a:endParaRPr lang="es-ES" sz="1100" dirty="0">
              <a:solidFill>
                <a:srgbClr val="0B3356"/>
              </a:solidFill>
              <a:latin typeface="Poppins"/>
              <a:ea typeface="Poppins"/>
              <a:cs typeface="Poppins"/>
            </a:endParaRPr>
          </a:p>
          <a:p>
            <a:pPr marL="469900" marR="0" lvl="0" indent="-43815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0C20F"/>
              </a:buClr>
              <a:buSzPts val="1500"/>
              <a:buFont typeface="Poppins"/>
              <a:buAutoNum type="arabicPeriod"/>
            </a:pPr>
            <a:r>
              <a:rPr lang="es-MX" sz="1100" b="1" dirty="0">
                <a:solidFill>
                  <a:srgbClr val="60BDE6"/>
                </a:solidFill>
                <a:latin typeface="Poppins"/>
                <a:ea typeface="Poppins"/>
                <a:cs typeface="Poppins"/>
                <a:sym typeface="Poppins"/>
              </a:rPr>
              <a:t>Carta</a:t>
            </a:r>
            <a:r>
              <a:rPr lang="es-MX" sz="1100" dirty="0">
                <a:solidFill>
                  <a:srgbClr val="0B3356"/>
                </a:solidFill>
                <a:latin typeface="Poppins"/>
                <a:ea typeface="Poppins"/>
                <a:cs typeface="Poppins"/>
                <a:sym typeface="Poppins"/>
              </a:rPr>
              <a:t> de exposición de motivos;</a:t>
            </a:r>
            <a:endParaRPr lang="es-MX" sz="1100" dirty="0">
              <a:solidFill>
                <a:srgbClr val="0B3356"/>
              </a:solidFill>
              <a:latin typeface="Poppins"/>
              <a:ea typeface="Poppins"/>
              <a:cs typeface="Poppins"/>
            </a:endParaRPr>
          </a:p>
          <a:p>
            <a:pPr marL="469900" marR="0" lvl="0" indent="-43815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0C20F"/>
              </a:buClr>
              <a:buSzPts val="1500"/>
              <a:buFont typeface="Poppins"/>
              <a:buAutoNum type="arabicPeriod"/>
            </a:pPr>
            <a:r>
              <a:rPr lang="es-MX" sz="1100" b="1" dirty="0">
                <a:solidFill>
                  <a:srgbClr val="60BDE6"/>
                </a:solidFill>
                <a:latin typeface="Poppins"/>
                <a:ea typeface="Poppins"/>
                <a:cs typeface="Poppins"/>
                <a:sym typeface="Poppins"/>
              </a:rPr>
              <a:t>Copia de comprobante de domicilio</a:t>
            </a:r>
            <a:r>
              <a:rPr lang="es-MX" sz="1100" dirty="0">
                <a:solidFill>
                  <a:srgbClr val="60BDE6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  <a:endParaRPr lang="es-MX" sz="1100" dirty="0">
              <a:solidFill>
                <a:srgbClr val="60BDE6"/>
              </a:solidFill>
              <a:latin typeface="Poppins"/>
              <a:ea typeface="Poppins"/>
              <a:cs typeface="Poppins"/>
            </a:endParaRPr>
          </a:p>
          <a:p>
            <a:pPr marL="469900" marR="0" lvl="0" indent="-43815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0C20F"/>
              </a:buClr>
              <a:buSzPts val="1500"/>
              <a:buFont typeface="Poppins"/>
              <a:buAutoNum type="arabicPeriod"/>
            </a:pPr>
            <a:r>
              <a:rPr lang="es-MX" sz="1100" dirty="0">
                <a:solidFill>
                  <a:srgbClr val="0B3356"/>
                </a:solidFill>
                <a:latin typeface="Poppins"/>
                <a:ea typeface="Poppins"/>
                <a:cs typeface="Poppins"/>
                <a:sym typeface="Poppins"/>
              </a:rPr>
              <a:t>Clave única de registro de población (</a:t>
            </a:r>
            <a:r>
              <a:rPr lang="es-MX" sz="1100" b="1" dirty="0">
                <a:solidFill>
                  <a:srgbClr val="60BDE6"/>
                </a:solidFill>
                <a:latin typeface="Poppins"/>
                <a:ea typeface="Poppins"/>
                <a:cs typeface="Poppins"/>
                <a:sym typeface="Poppins"/>
              </a:rPr>
              <a:t>CURP</a:t>
            </a:r>
            <a:r>
              <a:rPr lang="es-MX" sz="1100" dirty="0">
                <a:solidFill>
                  <a:srgbClr val="0B3356"/>
                </a:solidFill>
                <a:latin typeface="Poppins"/>
                <a:ea typeface="Poppins"/>
                <a:cs typeface="Poppins"/>
                <a:sym typeface="Poppins"/>
              </a:rPr>
              <a:t>);</a:t>
            </a:r>
            <a:endParaRPr sz="1100" dirty="0">
              <a:solidFill>
                <a:srgbClr val="0B3356"/>
              </a:solidFill>
              <a:latin typeface="Poppins"/>
              <a:ea typeface="Poppins"/>
              <a:cs typeface="Poppins"/>
            </a:endParaRPr>
          </a:p>
          <a:p>
            <a:pPr marL="469900" marR="0" lvl="0" indent="-43815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0C20F"/>
              </a:buClr>
              <a:buSzPts val="1500"/>
              <a:buFont typeface="Poppins"/>
              <a:buAutoNum type="arabicPeriod"/>
            </a:pPr>
            <a:r>
              <a:rPr lang="es-MX" sz="1100" b="1" dirty="0">
                <a:solidFill>
                  <a:srgbClr val="60BDE6"/>
                </a:solidFill>
                <a:latin typeface="Poppins"/>
                <a:ea typeface="Poppins"/>
                <a:cs typeface="Poppins"/>
                <a:sym typeface="Poppins"/>
              </a:rPr>
              <a:t>Credencial INE</a:t>
            </a:r>
            <a:r>
              <a:rPr lang="es-MX" sz="1100" dirty="0">
                <a:solidFill>
                  <a:srgbClr val="0B3356"/>
                </a:solidFill>
                <a:latin typeface="Poppins"/>
                <a:ea typeface="Poppins"/>
                <a:cs typeface="Poppins"/>
                <a:sym typeface="Poppins"/>
              </a:rPr>
              <a:t> de la madre, padre o persona tutora legal;</a:t>
            </a:r>
            <a:endParaRPr sz="1100" dirty="0">
              <a:latin typeface="Poppins"/>
              <a:ea typeface="Poppins"/>
              <a:cs typeface="Poppins"/>
            </a:endParaRPr>
          </a:p>
          <a:p>
            <a:pPr marL="469900" marR="0" lvl="0" indent="-43815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0C20F"/>
              </a:buClr>
              <a:buSzPts val="1500"/>
              <a:buFont typeface="Poppins"/>
              <a:buAutoNum type="arabicPeriod"/>
            </a:pPr>
            <a:r>
              <a:rPr lang="es-MX" sz="1100" b="1" dirty="0">
                <a:solidFill>
                  <a:srgbClr val="60BDE6"/>
                </a:solidFill>
                <a:latin typeface="Poppins"/>
                <a:ea typeface="Poppins"/>
                <a:cs typeface="Poppins"/>
                <a:sym typeface="Poppins"/>
              </a:rPr>
              <a:t>Comprobante de ingresos</a:t>
            </a:r>
            <a:r>
              <a:rPr lang="es-MX" sz="1100" b="1" dirty="0">
                <a:solidFill>
                  <a:srgbClr val="0B335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s-MX" sz="1100" dirty="0">
                <a:solidFill>
                  <a:srgbClr val="0B3356"/>
                </a:solidFill>
                <a:latin typeface="Poppins"/>
                <a:ea typeface="Poppins"/>
                <a:cs typeface="Poppins"/>
                <a:sym typeface="Poppins"/>
              </a:rPr>
              <a:t>económicos mensuales;</a:t>
            </a:r>
            <a:endParaRPr lang="es-MX" sz="1100" dirty="0">
              <a:solidFill>
                <a:srgbClr val="0B3356"/>
              </a:solidFill>
              <a:latin typeface="Poppins"/>
              <a:ea typeface="Poppins"/>
              <a:cs typeface="Poppins"/>
            </a:endParaRPr>
          </a:p>
          <a:p>
            <a:pPr marL="469900" marR="0" lvl="0" indent="-43815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0C20F"/>
              </a:buClr>
              <a:buSzPts val="1500"/>
              <a:buFont typeface="Poppins"/>
              <a:buAutoNum type="arabicPeriod"/>
            </a:pPr>
            <a:r>
              <a:rPr lang="es-MX" sz="1100" b="1" dirty="0">
                <a:solidFill>
                  <a:srgbClr val="60BDE6"/>
                </a:solidFill>
                <a:latin typeface="Poppins"/>
                <a:ea typeface="Poppins"/>
                <a:cs typeface="Poppins"/>
                <a:sym typeface="Poppins"/>
              </a:rPr>
              <a:t>Constancia de estudios </a:t>
            </a:r>
            <a:r>
              <a:rPr lang="es-MX" sz="1100" dirty="0">
                <a:solidFill>
                  <a:srgbClr val="0B3356"/>
                </a:solidFill>
                <a:latin typeface="Poppins"/>
                <a:cs typeface="Poppins"/>
                <a:sym typeface="Poppins"/>
              </a:rPr>
              <a:t>–señalando que se encuentra inscrito en 3° secundaria, el promedio global de 1º a 2º año, que no adeuda materias, </a:t>
            </a:r>
            <a:r>
              <a:rPr lang="es-MX" sz="1100" b="1" dirty="0">
                <a:solidFill>
                  <a:srgbClr val="60BDE6"/>
                </a:solidFill>
                <a:latin typeface="Poppins"/>
                <a:cs typeface="Poppins"/>
                <a:sym typeface="Poppins"/>
              </a:rPr>
              <a:t>y Kardex </a:t>
            </a:r>
            <a:r>
              <a:rPr lang="es-MX" sz="1100" dirty="0">
                <a:solidFill>
                  <a:srgbClr val="0B3356"/>
                </a:solidFill>
                <a:latin typeface="Poppins"/>
                <a:cs typeface="Poppins"/>
                <a:sym typeface="Poppins"/>
              </a:rPr>
              <a:t>con desglose de calificaciones de 1° y 2° año y calificaciones parciales del tercer año de secundaria.</a:t>
            </a:r>
            <a:endParaRPr lang="es-MX" sz="1100" dirty="0">
              <a:solidFill>
                <a:srgbClr val="0B3356"/>
              </a:solidFill>
              <a:latin typeface="Poppins"/>
              <a:cs typeface="Poppins"/>
            </a:endParaRPr>
          </a:p>
          <a:p>
            <a:pPr marL="457200" marR="25400" indent="-425450">
              <a:lnSpc>
                <a:spcPct val="125000"/>
              </a:lnSpc>
              <a:spcBef>
                <a:spcPts val="1000"/>
              </a:spcBef>
              <a:buClr>
                <a:srgbClr val="F0C20F"/>
              </a:buClr>
              <a:buSzPts val="1500"/>
              <a:buFont typeface="Poppins"/>
              <a:buAutoNum type="arabicPeriod"/>
            </a:pPr>
            <a:r>
              <a:rPr lang="es-MX" sz="1100" b="1" dirty="0">
                <a:solidFill>
                  <a:srgbClr val="60BDE6"/>
                </a:solidFill>
                <a:latin typeface="Poppins"/>
                <a:cs typeface="Poppins"/>
                <a:sym typeface="Poppins"/>
              </a:rPr>
              <a:t>Evidencias. Constancias  o reconocimientos de los talentos desarrollados, o Carta emitida por la Unidad de Servicios de Apoyo a la Educación Regular, USAER </a:t>
            </a:r>
            <a:r>
              <a:rPr lang="es-MX" sz="1100" dirty="0">
                <a:solidFill>
                  <a:srgbClr val="0B3356"/>
                </a:solidFill>
                <a:latin typeface="Poppins"/>
                <a:cs typeface="Poppins"/>
                <a:sym typeface="Poppins"/>
              </a:rPr>
              <a:t>que identifique a la persona aspirante como estudiante con aptitudes sobresalientes.</a:t>
            </a:r>
            <a:endParaRPr sz="1100" dirty="0">
              <a:solidFill>
                <a:srgbClr val="0B3356"/>
              </a:solidFill>
              <a:latin typeface="Poppins"/>
              <a:cs typeface="Poppins"/>
            </a:endParaRPr>
          </a:p>
          <a:p>
            <a:pPr marL="457200" marR="25400" lvl="0" indent="-425450" algn="l" rtl="0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  <a:buClr>
                <a:srgbClr val="F0C20F"/>
              </a:buClr>
              <a:buSzPts val="1500"/>
              <a:buFont typeface="Poppins"/>
              <a:buAutoNum type="arabicPeriod"/>
            </a:pPr>
            <a:r>
              <a:rPr lang="es-MX" sz="1100" dirty="0">
                <a:solidFill>
                  <a:srgbClr val="0B3356"/>
                </a:solidFill>
                <a:latin typeface="Poppins"/>
                <a:ea typeface="Poppins"/>
                <a:cs typeface="Poppins"/>
                <a:sym typeface="Poppins"/>
              </a:rPr>
              <a:t>Atender la aplicación de los instrumentos de </a:t>
            </a:r>
            <a:r>
              <a:rPr lang="es-MX" sz="1100" b="1" dirty="0">
                <a:solidFill>
                  <a:srgbClr val="60BDE6"/>
                </a:solidFill>
                <a:latin typeface="Poppins"/>
                <a:ea typeface="Poppins"/>
                <a:cs typeface="Poppins"/>
                <a:sym typeface="Poppins"/>
              </a:rPr>
              <a:t>evaluaciones psicopedagógica</a:t>
            </a:r>
            <a:r>
              <a:rPr lang="es-MX" sz="1100" dirty="0">
                <a:solidFill>
                  <a:srgbClr val="60BDE6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100" dirty="0">
              <a:solidFill>
                <a:srgbClr val="60BDE6"/>
              </a:solidFill>
              <a:latin typeface="Poppins"/>
              <a:ea typeface="Poppins"/>
              <a:cs typeface="Poppins"/>
            </a:endParaRPr>
          </a:p>
        </p:txBody>
      </p:sp>
      <p:sp>
        <p:nvSpPr>
          <p:cNvPr id="311" name="Google Shape;311;p11"/>
          <p:cNvSpPr txBox="1">
            <a:spLocks noGrp="1"/>
          </p:cNvSpPr>
          <p:nvPr>
            <p:ph type="title"/>
          </p:nvPr>
        </p:nvSpPr>
        <p:spPr>
          <a:xfrm>
            <a:off x="302418" y="1287256"/>
            <a:ext cx="1224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00" tIns="93200" rIns="93200" bIns="932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200" b="1" dirty="0">
                <a:solidFill>
                  <a:srgbClr val="0A3041"/>
                </a:solidFill>
                <a:latin typeface="Poppins"/>
                <a:ea typeface="Poppins"/>
                <a:cs typeface="Poppins"/>
                <a:sym typeface="Poppins"/>
              </a:rPr>
              <a:t>Documentos de</a:t>
            </a:r>
            <a:r>
              <a:rPr lang="es-MX" sz="3200" b="1" dirty="0">
                <a:solidFill>
                  <a:srgbClr val="FFC86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s-MX" sz="3200" b="1" dirty="0">
                <a:solidFill>
                  <a:srgbClr val="F0C20F"/>
                </a:solidFill>
                <a:latin typeface="Poppins"/>
                <a:ea typeface="Poppins"/>
                <a:cs typeface="Poppins"/>
                <a:sym typeface="Poppins"/>
              </a:rPr>
              <a:t>participación</a:t>
            </a:r>
            <a:endParaRPr sz="3200" b="1" dirty="0">
              <a:solidFill>
                <a:srgbClr val="F0C2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3" name="Google Shape;313;p11"/>
          <p:cNvSpPr/>
          <p:nvPr/>
        </p:nvSpPr>
        <p:spPr>
          <a:xfrm>
            <a:off x="7638729" y="1862163"/>
            <a:ext cx="4262480" cy="4217433"/>
          </a:xfrm>
          <a:custGeom>
            <a:avLst/>
            <a:gdLst/>
            <a:ahLst/>
            <a:cxnLst/>
            <a:rect l="l" t="t" r="r" b="b"/>
            <a:pathLst>
              <a:path w="109964" h="109965" fill="none" extrusionOk="0">
                <a:moveTo>
                  <a:pt x="109964" y="54983"/>
                </a:moveTo>
                <a:cubicBezTo>
                  <a:pt x="109964" y="85337"/>
                  <a:pt x="85363" y="109965"/>
                  <a:pt x="54982" y="109965"/>
                </a:cubicBezTo>
                <a:cubicBezTo>
                  <a:pt x="24601" y="109965"/>
                  <a:pt x="0" y="85337"/>
                  <a:pt x="0" y="54983"/>
                </a:cubicBezTo>
                <a:cubicBezTo>
                  <a:pt x="0" y="24602"/>
                  <a:pt x="24601" y="1"/>
                  <a:pt x="54982" y="1"/>
                </a:cubicBezTo>
                <a:cubicBezTo>
                  <a:pt x="85363" y="1"/>
                  <a:pt x="109964" y="24602"/>
                  <a:pt x="109964" y="54983"/>
                </a:cubicBezTo>
                <a:close/>
              </a:path>
            </a:pathLst>
          </a:custGeom>
          <a:noFill/>
          <a:ln w="36300" cap="flat" cmpd="sng">
            <a:solidFill>
              <a:srgbClr val="FFC864"/>
            </a:solidFill>
            <a:prstDash val="solid"/>
            <a:miter lim="2688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14" name="Google Shape;314;p11"/>
          <p:cNvSpPr/>
          <p:nvPr/>
        </p:nvSpPr>
        <p:spPr>
          <a:xfrm>
            <a:off x="7491045" y="3174137"/>
            <a:ext cx="2240494" cy="2947210"/>
          </a:xfrm>
          <a:custGeom>
            <a:avLst/>
            <a:gdLst/>
            <a:ahLst/>
            <a:cxnLst/>
            <a:rect l="l" t="t" r="r" b="b"/>
            <a:pathLst>
              <a:path w="56596" h="74448" fill="none" extrusionOk="0">
                <a:moveTo>
                  <a:pt x="56595" y="74448"/>
                </a:moveTo>
                <a:cubicBezTo>
                  <a:pt x="38608" y="74421"/>
                  <a:pt x="21832" y="65441"/>
                  <a:pt x="11857" y="50492"/>
                </a:cubicBezTo>
                <a:cubicBezTo>
                  <a:pt x="1855" y="35544"/>
                  <a:pt x="0" y="16589"/>
                  <a:pt x="6883" y="0"/>
                </a:cubicBezTo>
              </a:path>
            </a:pathLst>
          </a:custGeom>
          <a:noFill/>
          <a:ln w="194925" cap="flat" cmpd="sng">
            <a:solidFill>
              <a:srgbClr val="61BDE6"/>
            </a:solidFill>
            <a:prstDash val="solid"/>
            <a:miter lim="2688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15" name="Google Shape;315;p11"/>
          <p:cNvSpPr/>
          <p:nvPr/>
        </p:nvSpPr>
        <p:spPr>
          <a:xfrm rot="175335">
            <a:off x="9814559" y="1885961"/>
            <a:ext cx="938771" cy="189233"/>
          </a:xfrm>
          <a:custGeom>
            <a:avLst/>
            <a:gdLst/>
            <a:ahLst/>
            <a:cxnLst/>
            <a:rect l="l" t="t" r="r" b="b"/>
            <a:pathLst>
              <a:path w="20945" h="4222" fill="none" extrusionOk="0">
                <a:moveTo>
                  <a:pt x="0" y="0"/>
                </a:moveTo>
                <a:cubicBezTo>
                  <a:pt x="7206" y="0"/>
                  <a:pt x="14330" y="1425"/>
                  <a:pt x="20944" y="4221"/>
                </a:cubicBezTo>
              </a:path>
            </a:pathLst>
          </a:custGeom>
          <a:noFill/>
          <a:ln w="114300" cap="flat" cmpd="sng">
            <a:solidFill>
              <a:srgbClr val="8CD2DA"/>
            </a:solidFill>
            <a:prstDash val="solid"/>
            <a:miter lim="2688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16" name="Google Shape;316;p11"/>
          <p:cNvSpPr/>
          <p:nvPr/>
        </p:nvSpPr>
        <p:spPr>
          <a:xfrm rot="3600134">
            <a:off x="11066548" y="2320553"/>
            <a:ext cx="718455" cy="777621"/>
          </a:xfrm>
          <a:custGeom>
            <a:avLst/>
            <a:gdLst/>
            <a:ahLst/>
            <a:cxnLst/>
            <a:rect l="l" t="t" r="r" b="b"/>
            <a:pathLst>
              <a:path w="24291" h="27062" extrusionOk="0">
                <a:moveTo>
                  <a:pt x="12145" y="1"/>
                </a:moveTo>
                <a:cubicBezTo>
                  <a:pt x="11631" y="1"/>
                  <a:pt x="11116" y="112"/>
                  <a:pt x="10736" y="333"/>
                </a:cubicBezTo>
                <a:lnTo>
                  <a:pt x="1426" y="5685"/>
                </a:lnTo>
                <a:cubicBezTo>
                  <a:pt x="634" y="6160"/>
                  <a:pt x="0" y="7237"/>
                  <a:pt x="0" y="8155"/>
                </a:cubicBezTo>
                <a:lnTo>
                  <a:pt x="0" y="18891"/>
                </a:lnTo>
                <a:cubicBezTo>
                  <a:pt x="0" y="19335"/>
                  <a:pt x="159" y="19841"/>
                  <a:pt x="412" y="20285"/>
                </a:cubicBezTo>
                <a:cubicBezTo>
                  <a:pt x="665" y="20728"/>
                  <a:pt x="1045" y="21140"/>
                  <a:pt x="1426" y="21361"/>
                </a:cubicBezTo>
                <a:lnTo>
                  <a:pt x="10736" y="26713"/>
                </a:lnTo>
                <a:cubicBezTo>
                  <a:pt x="10831" y="26777"/>
                  <a:pt x="10926" y="26840"/>
                  <a:pt x="11053" y="26872"/>
                </a:cubicBezTo>
                <a:cubicBezTo>
                  <a:pt x="11148" y="26903"/>
                  <a:pt x="11275" y="26935"/>
                  <a:pt x="11401" y="26967"/>
                </a:cubicBezTo>
                <a:cubicBezTo>
                  <a:pt x="11639" y="27030"/>
                  <a:pt x="11892" y="27062"/>
                  <a:pt x="12145" y="27062"/>
                </a:cubicBezTo>
                <a:cubicBezTo>
                  <a:pt x="12399" y="27062"/>
                  <a:pt x="12652" y="27030"/>
                  <a:pt x="12890" y="26967"/>
                </a:cubicBezTo>
                <a:cubicBezTo>
                  <a:pt x="13080" y="26935"/>
                  <a:pt x="13238" y="26872"/>
                  <a:pt x="13396" y="26808"/>
                </a:cubicBezTo>
                <a:cubicBezTo>
                  <a:pt x="13460" y="26777"/>
                  <a:pt x="13523" y="26745"/>
                  <a:pt x="13555" y="26713"/>
                </a:cubicBezTo>
                <a:lnTo>
                  <a:pt x="22865" y="21361"/>
                </a:lnTo>
                <a:cubicBezTo>
                  <a:pt x="23277" y="21140"/>
                  <a:pt x="23626" y="20728"/>
                  <a:pt x="23879" y="20285"/>
                </a:cubicBezTo>
                <a:cubicBezTo>
                  <a:pt x="24132" y="19841"/>
                  <a:pt x="24291" y="19335"/>
                  <a:pt x="24291" y="18891"/>
                </a:cubicBezTo>
                <a:lnTo>
                  <a:pt x="24291" y="8155"/>
                </a:lnTo>
                <a:cubicBezTo>
                  <a:pt x="24291" y="7237"/>
                  <a:pt x="23657" y="6160"/>
                  <a:pt x="22865" y="5685"/>
                </a:cubicBezTo>
                <a:lnTo>
                  <a:pt x="13555" y="333"/>
                </a:lnTo>
                <a:cubicBezTo>
                  <a:pt x="13175" y="112"/>
                  <a:pt x="12660" y="1"/>
                  <a:pt x="12145" y="1"/>
                </a:cubicBezTo>
                <a:close/>
              </a:path>
            </a:pathLst>
          </a:custGeom>
          <a:solidFill>
            <a:srgbClr val="F6CE3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317" name="Google Shape;317;p11"/>
          <p:cNvGrpSpPr/>
          <p:nvPr/>
        </p:nvGrpSpPr>
        <p:grpSpPr>
          <a:xfrm>
            <a:off x="10677093" y="5200884"/>
            <a:ext cx="834160" cy="232972"/>
            <a:chOff x="4032355" y="3948794"/>
            <a:chExt cx="749402" cy="209300"/>
          </a:xfrm>
        </p:grpSpPr>
        <p:sp>
          <p:nvSpPr>
            <p:cNvPr id="318" name="Google Shape;318;p11">
              <a:hlinkClick r:id="" action="ppaction://hlinkshowjump?jump=nextslide"/>
            </p:cNvPr>
            <p:cNvSpPr/>
            <p:nvPr/>
          </p:nvSpPr>
          <p:spPr>
            <a:xfrm rot="-5400000">
              <a:off x="4032265" y="3948885"/>
              <a:ext cx="209300" cy="209119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rgbClr val="8CD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9" name="Google Shape;319;p11">
              <a:hlinkClick r:id="" action="ppaction://noaction"/>
            </p:cNvPr>
            <p:cNvSpPr/>
            <p:nvPr/>
          </p:nvSpPr>
          <p:spPr>
            <a:xfrm rot="-5400000">
              <a:off x="4302407" y="3948885"/>
              <a:ext cx="209300" cy="209119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rgbClr val="8CD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0" name="Google Shape;320;p11">
              <a:hlinkClick r:id="" action="ppaction://hlinkshowjump?jump=previousslide"/>
            </p:cNvPr>
            <p:cNvSpPr/>
            <p:nvPr/>
          </p:nvSpPr>
          <p:spPr>
            <a:xfrm rot="-5400000">
              <a:off x="4572548" y="3948885"/>
              <a:ext cx="209300" cy="209119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rgbClr val="8CD2DA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E8E8E8"/>
                </a:solidFill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</p:grpSp>
      <p:grpSp>
        <p:nvGrpSpPr>
          <p:cNvPr id="321" name="Google Shape;321;p11"/>
          <p:cNvGrpSpPr/>
          <p:nvPr/>
        </p:nvGrpSpPr>
        <p:grpSpPr>
          <a:xfrm>
            <a:off x="7703240" y="2729034"/>
            <a:ext cx="834160" cy="232972"/>
            <a:chOff x="4032355" y="3948794"/>
            <a:chExt cx="749402" cy="209300"/>
          </a:xfrm>
        </p:grpSpPr>
        <p:sp>
          <p:nvSpPr>
            <p:cNvPr id="322" name="Google Shape;322;p11">
              <a:hlinkClick r:id="" action="ppaction://hlinkshowjump?jump=nextslide"/>
            </p:cNvPr>
            <p:cNvSpPr/>
            <p:nvPr/>
          </p:nvSpPr>
          <p:spPr>
            <a:xfrm rot="-5400000">
              <a:off x="4032265" y="3948885"/>
              <a:ext cx="209300" cy="209119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3" name="Google Shape;323;p11">
              <a:hlinkClick r:id="" action="ppaction://noaction"/>
            </p:cNvPr>
            <p:cNvSpPr/>
            <p:nvPr/>
          </p:nvSpPr>
          <p:spPr>
            <a:xfrm rot="-5400000">
              <a:off x="4302407" y="3948885"/>
              <a:ext cx="209300" cy="209119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4" name="Google Shape;324;p11">
              <a:hlinkClick r:id="" action="ppaction://hlinkshowjump?jump=previousslide"/>
            </p:cNvPr>
            <p:cNvSpPr/>
            <p:nvPr/>
          </p:nvSpPr>
          <p:spPr>
            <a:xfrm rot="-5400000">
              <a:off x="4572548" y="3948885"/>
              <a:ext cx="209300" cy="209119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E8E8E8"/>
                </a:solidFill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</p:grpSp>
      <p:pic>
        <p:nvPicPr>
          <p:cNvPr id="2" name="Gráfico 1" descr="Insignia de portapapeles con relleno sólido">
            <a:extLst>
              <a:ext uri="{FF2B5EF4-FFF2-40B4-BE49-F238E27FC236}">
                <a16:creationId xmlns:a16="http://schemas.microsoft.com/office/drawing/2014/main" id="{1BC6158D-30E4-D112-EBA8-82B357D491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473969" y="2741519"/>
            <a:ext cx="2529058" cy="25290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/>
          <p:nvPr/>
        </p:nvSpPr>
        <p:spPr>
          <a:xfrm rot="9406163" flipH="1">
            <a:off x="1359246" y="2709992"/>
            <a:ext cx="3330432" cy="2509163"/>
          </a:xfrm>
          <a:custGeom>
            <a:avLst/>
            <a:gdLst/>
            <a:ahLst/>
            <a:cxnLst/>
            <a:rect l="l" t="t" r="r" b="b"/>
            <a:pathLst>
              <a:path w="38839" h="28287" extrusionOk="0">
                <a:moveTo>
                  <a:pt x="23056" y="4254"/>
                </a:moveTo>
                <a:cubicBezTo>
                  <a:pt x="23488" y="4254"/>
                  <a:pt x="23920" y="4285"/>
                  <a:pt x="24349" y="4351"/>
                </a:cubicBezTo>
                <a:cubicBezTo>
                  <a:pt x="26540" y="4696"/>
                  <a:pt x="28468" y="5922"/>
                  <a:pt x="30254" y="7256"/>
                </a:cubicBezTo>
                <a:cubicBezTo>
                  <a:pt x="33112" y="9375"/>
                  <a:pt x="35243" y="12411"/>
                  <a:pt x="32552" y="15662"/>
                </a:cubicBezTo>
                <a:cubicBezTo>
                  <a:pt x="31481" y="16960"/>
                  <a:pt x="30040" y="17888"/>
                  <a:pt x="28826" y="19055"/>
                </a:cubicBezTo>
                <a:cubicBezTo>
                  <a:pt x="27040" y="20805"/>
                  <a:pt x="25849" y="22496"/>
                  <a:pt x="23349" y="23151"/>
                </a:cubicBezTo>
                <a:cubicBezTo>
                  <a:pt x="22081" y="23479"/>
                  <a:pt x="20767" y="23637"/>
                  <a:pt x="19447" y="23637"/>
                </a:cubicBezTo>
                <a:cubicBezTo>
                  <a:pt x="16080" y="23637"/>
                  <a:pt x="12674" y="22612"/>
                  <a:pt x="9895" y="20781"/>
                </a:cubicBezTo>
                <a:cubicBezTo>
                  <a:pt x="8918" y="20127"/>
                  <a:pt x="7930" y="19305"/>
                  <a:pt x="7609" y="18162"/>
                </a:cubicBezTo>
                <a:cubicBezTo>
                  <a:pt x="7251" y="16924"/>
                  <a:pt x="7728" y="15614"/>
                  <a:pt x="8371" y="14495"/>
                </a:cubicBezTo>
                <a:cubicBezTo>
                  <a:pt x="9621" y="12292"/>
                  <a:pt x="11478" y="10483"/>
                  <a:pt x="13395" y="8828"/>
                </a:cubicBezTo>
                <a:cubicBezTo>
                  <a:pt x="14943" y="7506"/>
                  <a:pt x="16586" y="6244"/>
                  <a:pt x="18408" y="5375"/>
                </a:cubicBezTo>
                <a:cubicBezTo>
                  <a:pt x="19860" y="4681"/>
                  <a:pt x="21460" y="4254"/>
                  <a:pt x="23056" y="4254"/>
                </a:cubicBezTo>
                <a:close/>
                <a:moveTo>
                  <a:pt x="22609" y="1"/>
                </a:moveTo>
                <a:cubicBezTo>
                  <a:pt x="21461" y="1"/>
                  <a:pt x="20315" y="140"/>
                  <a:pt x="19193" y="434"/>
                </a:cubicBezTo>
                <a:cubicBezTo>
                  <a:pt x="17729" y="827"/>
                  <a:pt x="16300" y="1458"/>
                  <a:pt x="14955" y="2398"/>
                </a:cubicBezTo>
                <a:cubicBezTo>
                  <a:pt x="9323" y="6339"/>
                  <a:pt x="0" y="13328"/>
                  <a:pt x="4358" y="21401"/>
                </a:cubicBezTo>
                <a:cubicBezTo>
                  <a:pt x="6204" y="24830"/>
                  <a:pt x="13205" y="27151"/>
                  <a:pt x="16836" y="27985"/>
                </a:cubicBezTo>
                <a:cubicBezTo>
                  <a:pt x="17724" y="28190"/>
                  <a:pt x="18631" y="28286"/>
                  <a:pt x="19538" y="28286"/>
                </a:cubicBezTo>
                <a:cubicBezTo>
                  <a:pt x="21210" y="28286"/>
                  <a:pt x="22886" y="27960"/>
                  <a:pt x="24468" y="27389"/>
                </a:cubicBezTo>
                <a:cubicBezTo>
                  <a:pt x="25182" y="27139"/>
                  <a:pt x="25885" y="26818"/>
                  <a:pt x="26551" y="26461"/>
                </a:cubicBezTo>
                <a:cubicBezTo>
                  <a:pt x="29707" y="24794"/>
                  <a:pt x="31802" y="21984"/>
                  <a:pt x="34398" y="19638"/>
                </a:cubicBezTo>
                <a:cubicBezTo>
                  <a:pt x="36112" y="18067"/>
                  <a:pt x="37839" y="16400"/>
                  <a:pt x="38255" y="14007"/>
                </a:cubicBezTo>
                <a:cubicBezTo>
                  <a:pt x="38839" y="10685"/>
                  <a:pt x="36719" y="7113"/>
                  <a:pt x="34374" y="4934"/>
                </a:cubicBezTo>
                <a:cubicBezTo>
                  <a:pt x="31140" y="1907"/>
                  <a:pt x="26858" y="1"/>
                  <a:pt x="22609" y="1"/>
                </a:cubicBezTo>
                <a:close/>
              </a:path>
            </a:pathLst>
          </a:custGeom>
          <a:solidFill>
            <a:srgbClr val="63C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8" name="Google Shape;188;p21"/>
          <p:cNvSpPr/>
          <p:nvPr/>
        </p:nvSpPr>
        <p:spPr>
          <a:xfrm rot="9406110" flipH="1">
            <a:off x="1505599" y="2463572"/>
            <a:ext cx="3356936" cy="3106724"/>
          </a:xfrm>
          <a:custGeom>
            <a:avLst/>
            <a:gdLst/>
            <a:ahLst/>
            <a:cxnLst/>
            <a:rect l="l" t="t" r="r" b="b"/>
            <a:pathLst>
              <a:path w="45173" h="39279" extrusionOk="0">
                <a:moveTo>
                  <a:pt x="24883" y="289"/>
                </a:moveTo>
                <a:cubicBezTo>
                  <a:pt x="25387" y="289"/>
                  <a:pt x="25893" y="310"/>
                  <a:pt x="26397" y="353"/>
                </a:cubicBezTo>
                <a:cubicBezTo>
                  <a:pt x="29040" y="544"/>
                  <a:pt x="31695" y="1341"/>
                  <a:pt x="33814" y="2925"/>
                </a:cubicBezTo>
                <a:cubicBezTo>
                  <a:pt x="35958" y="4485"/>
                  <a:pt x="37660" y="6604"/>
                  <a:pt x="39446" y="8592"/>
                </a:cubicBezTo>
                <a:cubicBezTo>
                  <a:pt x="40327" y="9592"/>
                  <a:pt x="41184" y="10616"/>
                  <a:pt x="41958" y="11688"/>
                </a:cubicBezTo>
                <a:cubicBezTo>
                  <a:pt x="42720" y="12771"/>
                  <a:pt x="43387" y="13926"/>
                  <a:pt x="43863" y="15129"/>
                </a:cubicBezTo>
                <a:cubicBezTo>
                  <a:pt x="44328" y="16343"/>
                  <a:pt x="44554" y="17641"/>
                  <a:pt x="44506" y="18939"/>
                </a:cubicBezTo>
                <a:cubicBezTo>
                  <a:pt x="44435" y="20225"/>
                  <a:pt x="44101" y="21523"/>
                  <a:pt x="43637" y="22761"/>
                </a:cubicBezTo>
                <a:cubicBezTo>
                  <a:pt x="42685" y="25249"/>
                  <a:pt x="41363" y="27595"/>
                  <a:pt x="39768" y="29738"/>
                </a:cubicBezTo>
                <a:cubicBezTo>
                  <a:pt x="38184" y="31881"/>
                  <a:pt x="36255" y="33798"/>
                  <a:pt x="34088" y="35381"/>
                </a:cubicBezTo>
                <a:cubicBezTo>
                  <a:pt x="31897" y="36929"/>
                  <a:pt x="29397" y="38036"/>
                  <a:pt x="26790" y="38560"/>
                </a:cubicBezTo>
                <a:cubicBezTo>
                  <a:pt x="25474" y="38822"/>
                  <a:pt x="24144" y="38941"/>
                  <a:pt x="22813" y="38941"/>
                </a:cubicBezTo>
                <a:cubicBezTo>
                  <a:pt x="21482" y="38941"/>
                  <a:pt x="20152" y="38822"/>
                  <a:pt x="18836" y="38608"/>
                </a:cubicBezTo>
                <a:cubicBezTo>
                  <a:pt x="17527" y="38406"/>
                  <a:pt x="16217" y="38120"/>
                  <a:pt x="14919" y="37786"/>
                </a:cubicBezTo>
                <a:cubicBezTo>
                  <a:pt x="13621" y="37465"/>
                  <a:pt x="12347" y="37060"/>
                  <a:pt x="11038" y="36727"/>
                </a:cubicBezTo>
                <a:cubicBezTo>
                  <a:pt x="9740" y="36358"/>
                  <a:pt x="8442" y="36036"/>
                  <a:pt x="7252" y="35512"/>
                </a:cubicBezTo>
                <a:cubicBezTo>
                  <a:pt x="6656" y="35262"/>
                  <a:pt x="6073" y="34953"/>
                  <a:pt x="5561" y="34572"/>
                </a:cubicBezTo>
                <a:cubicBezTo>
                  <a:pt x="5299" y="34381"/>
                  <a:pt x="5037" y="34203"/>
                  <a:pt x="4787" y="34000"/>
                </a:cubicBezTo>
                <a:lnTo>
                  <a:pt x="4073" y="33345"/>
                </a:lnTo>
                <a:cubicBezTo>
                  <a:pt x="2239" y="31500"/>
                  <a:pt x="1167" y="28988"/>
                  <a:pt x="929" y="26392"/>
                </a:cubicBezTo>
                <a:cubicBezTo>
                  <a:pt x="810" y="25094"/>
                  <a:pt x="894" y="23773"/>
                  <a:pt x="1191" y="22511"/>
                </a:cubicBezTo>
                <a:cubicBezTo>
                  <a:pt x="1489" y="21225"/>
                  <a:pt x="2001" y="20022"/>
                  <a:pt x="2656" y="18879"/>
                </a:cubicBezTo>
                <a:cubicBezTo>
                  <a:pt x="3965" y="16605"/>
                  <a:pt x="5704" y="14522"/>
                  <a:pt x="7192" y="12271"/>
                </a:cubicBezTo>
                <a:cubicBezTo>
                  <a:pt x="8728" y="10057"/>
                  <a:pt x="10180" y="7807"/>
                  <a:pt x="11990" y="5842"/>
                </a:cubicBezTo>
                <a:cubicBezTo>
                  <a:pt x="12895" y="4854"/>
                  <a:pt x="13871" y="3949"/>
                  <a:pt x="14967" y="3187"/>
                </a:cubicBezTo>
                <a:cubicBezTo>
                  <a:pt x="16050" y="2437"/>
                  <a:pt x="17253" y="1842"/>
                  <a:pt x="18515" y="1401"/>
                </a:cubicBezTo>
                <a:cubicBezTo>
                  <a:pt x="20562" y="677"/>
                  <a:pt x="22718" y="289"/>
                  <a:pt x="24883" y="289"/>
                </a:cubicBezTo>
                <a:close/>
                <a:moveTo>
                  <a:pt x="25055" y="1"/>
                </a:moveTo>
                <a:cubicBezTo>
                  <a:pt x="22794" y="1"/>
                  <a:pt x="20530" y="385"/>
                  <a:pt x="18384" y="1103"/>
                </a:cubicBezTo>
                <a:cubicBezTo>
                  <a:pt x="17110" y="1532"/>
                  <a:pt x="15872" y="2115"/>
                  <a:pt x="14741" y="2877"/>
                </a:cubicBezTo>
                <a:cubicBezTo>
                  <a:pt x="13609" y="3639"/>
                  <a:pt x="12586" y="4532"/>
                  <a:pt x="11645" y="5509"/>
                </a:cubicBezTo>
                <a:cubicBezTo>
                  <a:pt x="9752" y="7473"/>
                  <a:pt x="8204" y="9688"/>
                  <a:pt x="6656" y="11878"/>
                </a:cubicBezTo>
                <a:cubicBezTo>
                  <a:pt x="5156" y="14081"/>
                  <a:pt x="3382" y="16117"/>
                  <a:pt x="2001" y="18486"/>
                </a:cubicBezTo>
                <a:cubicBezTo>
                  <a:pt x="1310" y="19665"/>
                  <a:pt x="763" y="20963"/>
                  <a:pt x="441" y="22296"/>
                </a:cubicBezTo>
                <a:cubicBezTo>
                  <a:pt x="120" y="23642"/>
                  <a:pt x="1" y="25035"/>
                  <a:pt x="120" y="26416"/>
                </a:cubicBezTo>
                <a:cubicBezTo>
                  <a:pt x="346" y="29178"/>
                  <a:pt x="1537" y="31869"/>
                  <a:pt x="3501" y="33845"/>
                </a:cubicBezTo>
                <a:lnTo>
                  <a:pt x="4275" y="34548"/>
                </a:lnTo>
                <a:cubicBezTo>
                  <a:pt x="4549" y="34750"/>
                  <a:pt x="4823" y="34965"/>
                  <a:pt x="5108" y="35167"/>
                </a:cubicBezTo>
                <a:cubicBezTo>
                  <a:pt x="5692" y="35584"/>
                  <a:pt x="6299" y="35917"/>
                  <a:pt x="6942" y="36179"/>
                </a:cubicBezTo>
                <a:cubicBezTo>
                  <a:pt x="8204" y="36739"/>
                  <a:pt x="9526" y="37072"/>
                  <a:pt x="10835" y="37394"/>
                </a:cubicBezTo>
                <a:cubicBezTo>
                  <a:pt x="12133" y="37703"/>
                  <a:pt x="13431" y="38072"/>
                  <a:pt x="14752" y="38370"/>
                </a:cubicBezTo>
                <a:cubicBezTo>
                  <a:pt x="16062" y="38667"/>
                  <a:pt x="17408" y="38906"/>
                  <a:pt x="18741" y="39072"/>
                </a:cubicBezTo>
                <a:cubicBezTo>
                  <a:pt x="19813" y="39206"/>
                  <a:pt x="20896" y="39278"/>
                  <a:pt x="21979" y="39278"/>
                </a:cubicBezTo>
                <a:cubicBezTo>
                  <a:pt x="23603" y="39278"/>
                  <a:pt x="25228" y="39115"/>
                  <a:pt x="26814" y="38751"/>
                </a:cubicBezTo>
                <a:cubicBezTo>
                  <a:pt x="29445" y="38132"/>
                  <a:pt x="31945" y="37024"/>
                  <a:pt x="34136" y="35441"/>
                </a:cubicBezTo>
                <a:cubicBezTo>
                  <a:pt x="36315" y="33869"/>
                  <a:pt x="38244" y="31964"/>
                  <a:pt x="39922" y="29845"/>
                </a:cubicBezTo>
                <a:cubicBezTo>
                  <a:pt x="41601" y="27738"/>
                  <a:pt x="43018" y="25416"/>
                  <a:pt x="44078" y="22904"/>
                </a:cubicBezTo>
                <a:cubicBezTo>
                  <a:pt x="44590" y="21665"/>
                  <a:pt x="44982" y="20320"/>
                  <a:pt x="45090" y="18939"/>
                </a:cubicBezTo>
                <a:cubicBezTo>
                  <a:pt x="45173" y="17546"/>
                  <a:pt x="44947" y="16153"/>
                  <a:pt x="44459" y="14855"/>
                </a:cubicBezTo>
                <a:cubicBezTo>
                  <a:pt x="43970" y="13557"/>
                  <a:pt x="43256" y="12367"/>
                  <a:pt x="42470" y="11271"/>
                </a:cubicBezTo>
                <a:cubicBezTo>
                  <a:pt x="41661" y="10164"/>
                  <a:pt x="40780" y="9140"/>
                  <a:pt x="39875" y="8140"/>
                </a:cubicBezTo>
                <a:cubicBezTo>
                  <a:pt x="38970" y="7152"/>
                  <a:pt x="38065" y="6163"/>
                  <a:pt x="37112" y="5199"/>
                </a:cubicBezTo>
                <a:cubicBezTo>
                  <a:pt x="36160" y="4247"/>
                  <a:pt x="35148" y="3318"/>
                  <a:pt x="34029" y="2544"/>
                </a:cubicBezTo>
                <a:cubicBezTo>
                  <a:pt x="32898" y="1770"/>
                  <a:pt x="31647" y="1199"/>
                  <a:pt x="30350" y="794"/>
                </a:cubicBezTo>
                <a:cubicBezTo>
                  <a:pt x="29052" y="377"/>
                  <a:pt x="27718" y="139"/>
                  <a:pt x="26361" y="44"/>
                </a:cubicBezTo>
                <a:cubicBezTo>
                  <a:pt x="25926" y="15"/>
                  <a:pt x="25491" y="1"/>
                  <a:pt x="25055" y="1"/>
                </a:cubicBezTo>
                <a:close/>
              </a:path>
            </a:pathLst>
          </a:custGeom>
          <a:solidFill>
            <a:srgbClr val="FFC8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89" name="Google Shape;189;p21"/>
          <p:cNvPicPr preferRelativeResize="0"/>
          <p:nvPr/>
        </p:nvPicPr>
        <p:blipFill rotWithShape="1">
          <a:blip r:embed="rId4">
            <a:alphaModFix/>
          </a:blip>
          <a:srcRect l="22663" r="22658"/>
          <a:stretch/>
        </p:blipFill>
        <p:spPr>
          <a:xfrm>
            <a:off x="1800681" y="2596050"/>
            <a:ext cx="2766900" cy="28419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90" name="Google Shape;190;p21"/>
          <p:cNvSpPr/>
          <p:nvPr/>
        </p:nvSpPr>
        <p:spPr>
          <a:xfrm rot="-5400000">
            <a:off x="3866514" y="2422465"/>
            <a:ext cx="1030303" cy="1144858"/>
          </a:xfrm>
          <a:custGeom>
            <a:avLst/>
            <a:gdLst/>
            <a:ahLst/>
            <a:cxnLst/>
            <a:rect l="l" t="t" r="r" b="b"/>
            <a:pathLst>
              <a:path w="24291" h="27062" extrusionOk="0">
                <a:moveTo>
                  <a:pt x="12145" y="1"/>
                </a:moveTo>
                <a:cubicBezTo>
                  <a:pt x="11631" y="1"/>
                  <a:pt x="11116" y="112"/>
                  <a:pt x="10736" y="333"/>
                </a:cubicBezTo>
                <a:lnTo>
                  <a:pt x="1426" y="5685"/>
                </a:lnTo>
                <a:cubicBezTo>
                  <a:pt x="634" y="6160"/>
                  <a:pt x="0" y="7237"/>
                  <a:pt x="0" y="8155"/>
                </a:cubicBezTo>
                <a:lnTo>
                  <a:pt x="0" y="18891"/>
                </a:lnTo>
                <a:cubicBezTo>
                  <a:pt x="0" y="19335"/>
                  <a:pt x="159" y="19841"/>
                  <a:pt x="412" y="20285"/>
                </a:cubicBezTo>
                <a:cubicBezTo>
                  <a:pt x="665" y="20728"/>
                  <a:pt x="1045" y="21140"/>
                  <a:pt x="1426" y="21361"/>
                </a:cubicBezTo>
                <a:lnTo>
                  <a:pt x="10736" y="26713"/>
                </a:lnTo>
                <a:cubicBezTo>
                  <a:pt x="10831" y="26777"/>
                  <a:pt x="10926" y="26840"/>
                  <a:pt x="11053" y="26872"/>
                </a:cubicBezTo>
                <a:cubicBezTo>
                  <a:pt x="11148" y="26903"/>
                  <a:pt x="11275" y="26935"/>
                  <a:pt x="11401" y="26967"/>
                </a:cubicBezTo>
                <a:cubicBezTo>
                  <a:pt x="11639" y="27030"/>
                  <a:pt x="11892" y="27062"/>
                  <a:pt x="12145" y="27062"/>
                </a:cubicBezTo>
                <a:cubicBezTo>
                  <a:pt x="12399" y="27062"/>
                  <a:pt x="12652" y="27030"/>
                  <a:pt x="12890" y="26967"/>
                </a:cubicBezTo>
                <a:cubicBezTo>
                  <a:pt x="13080" y="26935"/>
                  <a:pt x="13238" y="26872"/>
                  <a:pt x="13396" y="26808"/>
                </a:cubicBezTo>
                <a:cubicBezTo>
                  <a:pt x="13460" y="26777"/>
                  <a:pt x="13523" y="26745"/>
                  <a:pt x="13555" y="26713"/>
                </a:cubicBezTo>
                <a:lnTo>
                  <a:pt x="22865" y="21361"/>
                </a:lnTo>
                <a:cubicBezTo>
                  <a:pt x="23277" y="21140"/>
                  <a:pt x="23626" y="20728"/>
                  <a:pt x="23879" y="20285"/>
                </a:cubicBezTo>
                <a:cubicBezTo>
                  <a:pt x="24132" y="19841"/>
                  <a:pt x="24291" y="19335"/>
                  <a:pt x="24291" y="18891"/>
                </a:cubicBezTo>
                <a:lnTo>
                  <a:pt x="24291" y="8155"/>
                </a:lnTo>
                <a:cubicBezTo>
                  <a:pt x="24291" y="7237"/>
                  <a:pt x="23657" y="6160"/>
                  <a:pt x="22865" y="5685"/>
                </a:cubicBezTo>
                <a:lnTo>
                  <a:pt x="13555" y="333"/>
                </a:lnTo>
                <a:cubicBezTo>
                  <a:pt x="13175" y="112"/>
                  <a:pt x="12660" y="1"/>
                  <a:pt x="12145" y="1"/>
                </a:cubicBezTo>
                <a:close/>
              </a:path>
            </a:pathLst>
          </a:custGeom>
          <a:noFill/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1" name="Google Shape;191;p21"/>
          <p:cNvSpPr/>
          <p:nvPr/>
        </p:nvSpPr>
        <p:spPr>
          <a:xfrm rot="-5400000">
            <a:off x="3989408" y="2569399"/>
            <a:ext cx="798870" cy="866255"/>
          </a:xfrm>
          <a:custGeom>
            <a:avLst/>
            <a:gdLst/>
            <a:ahLst/>
            <a:cxnLst/>
            <a:rect l="l" t="t" r="r" b="b"/>
            <a:pathLst>
              <a:path w="24291" h="27062" extrusionOk="0">
                <a:moveTo>
                  <a:pt x="12145" y="1"/>
                </a:moveTo>
                <a:cubicBezTo>
                  <a:pt x="11631" y="1"/>
                  <a:pt x="11116" y="112"/>
                  <a:pt x="10736" y="333"/>
                </a:cubicBezTo>
                <a:lnTo>
                  <a:pt x="1426" y="5685"/>
                </a:lnTo>
                <a:cubicBezTo>
                  <a:pt x="634" y="6160"/>
                  <a:pt x="0" y="7237"/>
                  <a:pt x="0" y="8155"/>
                </a:cubicBezTo>
                <a:lnTo>
                  <a:pt x="0" y="18891"/>
                </a:lnTo>
                <a:cubicBezTo>
                  <a:pt x="0" y="19335"/>
                  <a:pt x="159" y="19841"/>
                  <a:pt x="412" y="20285"/>
                </a:cubicBezTo>
                <a:cubicBezTo>
                  <a:pt x="665" y="20728"/>
                  <a:pt x="1045" y="21140"/>
                  <a:pt x="1426" y="21361"/>
                </a:cubicBezTo>
                <a:lnTo>
                  <a:pt x="10736" y="26713"/>
                </a:lnTo>
                <a:cubicBezTo>
                  <a:pt x="10831" y="26777"/>
                  <a:pt x="10926" y="26840"/>
                  <a:pt x="11053" y="26872"/>
                </a:cubicBezTo>
                <a:cubicBezTo>
                  <a:pt x="11148" y="26903"/>
                  <a:pt x="11275" y="26935"/>
                  <a:pt x="11401" y="26967"/>
                </a:cubicBezTo>
                <a:cubicBezTo>
                  <a:pt x="11639" y="27030"/>
                  <a:pt x="11892" y="27062"/>
                  <a:pt x="12145" y="27062"/>
                </a:cubicBezTo>
                <a:cubicBezTo>
                  <a:pt x="12399" y="27062"/>
                  <a:pt x="12652" y="27030"/>
                  <a:pt x="12890" y="26967"/>
                </a:cubicBezTo>
                <a:cubicBezTo>
                  <a:pt x="13080" y="26935"/>
                  <a:pt x="13238" y="26872"/>
                  <a:pt x="13396" y="26808"/>
                </a:cubicBezTo>
                <a:cubicBezTo>
                  <a:pt x="13460" y="26777"/>
                  <a:pt x="13523" y="26745"/>
                  <a:pt x="13555" y="26713"/>
                </a:cubicBezTo>
                <a:lnTo>
                  <a:pt x="22865" y="21361"/>
                </a:lnTo>
                <a:cubicBezTo>
                  <a:pt x="23277" y="21140"/>
                  <a:pt x="23626" y="20728"/>
                  <a:pt x="23879" y="20285"/>
                </a:cubicBezTo>
                <a:cubicBezTo>
                  <a:pt x="24132" y="19841"/>
                  <a:pt x="24291" y="19335"/>
                  <a:pt x="24291" y="18891"/>
                </a:cubicBezTo>
                <a:lnTo>
                  <a:pt x="24291" y="8155"/>
                </a:lnTo>
                <a:cubicBezTo>
                  <a:pt x="24291" y="7237"/>
                  <a:pt x="23657" y="6160"/>
                  <a:pt x="22865" y="5685"/>
                </a:cubicBezTo>
                <a:lnTo>
                  <a:pt x="13555" y="333"/>
                </a:lnTo>
                <a:cubicBezTo>
                  <a:pt x="13175" y="112"/>
                  <a:pt x="12660" y="1"/>
                  <a:pt x="12145" y="1"/>
                </a:cubicBezTo>
                <a:close/>
              </a:path>
            </a:pathLst>
          </a:cu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2" name="Google Shape;192;p21"/>
          <p:cNvSpPr/>
          <p:nvPr/>
        </p:nvSpPr>
        <p:spPr>
          <a:xfrm rot="-5400000">
            <a:off x="4430652" y="2403796"/>
            <a:ext cx="413919" cy="448011"/>
          </a:xfrm>
          <a:custGeom>
            <a:avLst/>
            <a:gdLst/>
            <a:ahLst/>
            <a:cxnLst/>
            <a:rect l="l" t="t" r="r" b="b"/>
            <a:pathLst>
              <a:path w="24291" h="27062" extrusionOk="0">
                <a:moveTo>
                  <a:pt x="12145" y="1"/>
                </a:moveTo>
                <a:cubicBezTo>
                  <a:pt x="11631" y="1"/>
                  <a:pt x="11116" y="112"/>
                  <a:pt x="10736" y="333"/>
                </a:cubicBezTo>
                <a:lnTo>
                  <a:pt x="1426" y="5685"/>
                </a:lnTo>
                <a:cubicBezTo>
                  <a:pt x="634" y="6160"/>
                  <a:pt x="0" y="7237"/>
                  <a:pt x="0" y="8155"/>
                </a:cubicBezTo>
                <a:lnTo>
                  <a:pt x="0" y="18891"/>
                </a:lnTo>
                <a:cubicBezTo>
                  <a:pt x="0" y="19335"/>
                  <a:pt x="159" y="19841"/>
                  <a:pt x="412" y="20285"/>
                </a:cubicBezTo>
                <a:cubicBezTo>
                  <a:pt x="665" y="20728"/>
                  <a:pt x="1045" y="21140"/>
                  <a:pt x="1426" y="21361"/>
                </a:cubicBezTo>
                <a:lnTo>
                  <a:pt x="10736" y="26713"/>
                </a:lnTo>
                <a:cubicBezTo>
                  <a:pt x="10831" y="26777"/>
                  <a:pt x="10926" y="26840"/>
                  <a:pt x="11053" y="26872"/>
                </a:cubicBezTo>
                <a:cubicBezTo>
                  <a:pt x="11148" y="26903"/>
                  <a:pt x="11275" y="26935"/>
                  <a:pt x="11401" y="26967"/>
                </a:cubicBezTo>
                <a:cubicBezTo>
                  <a:pt x="11639" y="27030"/>
                  <a:pt x="11892" y="27062"/>
                  <a:pt x="12145" y="27062"/>
                </a:cubicBezTo>
                <a:cubicBezTo>
                  <a:pt x="12399" y="27062"/>
                  <a:pt x="12652" y="27030"/>
                  <a:pt x="12890" y="26967"/>
                </a:cubicBezTo>
                <a:cubicBezTo>
                  <a:pt x="13080" y="26935"/>
                  <a:pt x="13238" y="26872"/>
                  <a:pt x="13396" y="26808"/>
                </a:cubicBezTo>
                <a:cubicBezTo>
                  <a:pt x="13460" y="26777"/>
                  <a:pt x="13523" y="26745"/>
                  <a:pt x="13555" y="26713"/>
                </a:cubicBezTo>
                <a:lnTo>
                  <a:pt x="22865" y="21361"/>
                </a:lnTo>
                <a:cubicBezTo>
                  <a:pt x="23277" y="21140"/>
                  <a:pt x="23626" y="20728"/>
                  <a:pt x="23879" y="20285"/>
                </a:cubicBezTo>
                <a:cubicBezTo>
                  <a:pt x="24132" y="19841"/>
                  <a:pt x="24291" y="19335"/>
                  <a:pt x="24291" y="18891"/>
                </a:cubicBezTo>
                <a:lnTo>
                  <a:pt x="24291" y="8155"/>
                </a:lnTo>
                <a:cubicBezTo>
                  <a:pt x="24291" y="7237"/>
                  <a:pt x="23657" y="6160"/>
                  <a:pt x="22865" y="5685"/>
                </a:cubicBezTo>
                <a:lnTo>
                  <a:pt x="13555" y="333"/>
                </a:lnTo>
                <a:cubicBezTo>
                  <a:pt x="13175" y="112"/>
                  <a:pt x="12660" y="1"/>
                  <a:pt x="12145" y="1"/>
                </a:cubicBezTo>
                <a:close/>
              </a:path>
            </a:pathLst>
          </a:custGeom>
          <a:solidFill>
            <a:srgbClr val="63C4EA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93" name="Google Shape;19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799995">
            <a:off x="1993561" y="4912766"/>
            <a:ext cx="635762" cy="6357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9;p19">
            <a:extLst>
              <a:ext uri="{FF2B5EF4-FFF2-40B4-BE49-F238E27FC236}">
                <a16:creationId xmlns:a16="http://schemas.microsoft.com/office/drawing/2014/main" id="{E1751259-77FA-EBF6-216C-BF8F5B01C7BC}"/>
              </a:ext>
            </a:extLst>
          </p:cNvPr>
          <p:cNvSpPr txBox="1"/>
          <p:nvPr/>
        </p:nvSpPr>
        <p:spPr>
          <a:xfrm>
            <a:off x="6399210" y="1499377"/>
            <a:ext cx="595020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s" sz="2400" dirty="0">
                <a:solidFill>
                  <a:srgbClr val="0070C0"/>
                </a:solidFill>
                <a:latin typeface="Anton"/>
                <a:sym typeface="Anton"/>
              </a:rPr>
              <a:t>BENEFICIOS QUE OTORGA EL PROGRAMA</a:t>
            </a:r>
          </a:p>
        </p:txBody>
      </p:sp>
      <p:sp>
        <p:nvSpPr>
          <p:cNvPr id="3" name="Google Shape;165;p20">
            <a:extLst>
              <a:ext uri="{FF2B5EF4-FFF2-40B4-BE49-F238E27FC236}">
                <a16:creationId xmlns:a16="http://schemas.microsoft.com/office/drawing/2014/main" id="{C9885D30-F1CF-4186-4369-65C089B87EA7}"/>
              </a:ext>
            </a:extLst>
          </p:cNvPr>
          <p:cNvSpPr/>
          <p:nvPr/>
        </p:nvSpPr>
        <p:spPr>
          <a:xfrm>
            <a:off x="6576136" y="2154891"/>
            <a:ext cx="5291342" cy="4456253"/>
          </a:xfrm>
          <a:prstGeom prst="roundRect">
            <a:avLst>
              <a:gd name="adj" fmla="val 748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MX" sz="1600" dirty="0">
              <a:solidFill>
                <a:srgbClr val="002060"/>
              </a:solidFill>
              <a:latin typeface="Anton"/>
            </a:endParaRPr>
          </a:p>
          <a:p>
            <a:pPr marL="361950" indent="-285750" algn="just">
              <a:lnSpc>
                <a:spcPct val="115000"/>
              </a:lnSpc>
              <a:buClr>
                <a:schemeClr val="dk2"/>
              </a:buClr>
              <a:buSzPts val="2400"/>
              <a:buFont typeface="Arial" panose="020B0604020202020204" pitchFamily="34" charset="0"/>
              <a:buChar char="•"/>
            </a:pPr>
            <a:endParaRPr lang="es-US" dirty="0">
              <a:solidFill>
                <a:srgbClr val="002060"/>
              </a:solidFill>
              <a:latin typeface="Raleway" pitchFamily="2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361950" indent="-285750" algn="just">
              <a:lnSpc>
                <a:spcPct val="115000"/>
              </a:lnSpc>
              <a:buClr>
                <a:schemeClr val="dk2"/>
              </a:buClr>
              <a:buSzPts val="2400"/>
              <a:buFont typeface="Arial" panose="020B0604020202020204" pitchFamily="34" charset="0"/>
              <a:buChar char="•"/>
            </a:pPr>
            <a:r>
              <a:rPr lang="es-US" sz="1500" dirty="0">
                <a:solidFill>
                  <a:srgbClr val="386294"/>
                </a:solidFill>
                <a:latin typeface="Raleway" panose="020B0603030101060003" pitchFamily="34" charset="0"/>
              </a:rPr>
              <a:t>Admisión al Programa de Bachillerato General o Bivalente, según perfil de aspirante en la ENMS participante</a:t>
            </a:r>
          </a:p>
          <a:p>
            <a:pPr marL="361950" indent="-285750" algn="just">
              <a:lnSpc>
                <a:spcPct val="115000"/>
              </a:lnSpc>
              <a:buClr>
                <a:schemeClr val="dk2"/>
              </a:buClr>
              <a:buSzPts val="2400"/>
              <a:buFont typeface="Arial" panose="020B0604020202020204" pitchFamily="34" charset="0"/>
              <a:buChar char="•"/>
            </a:pPr>
            <a:endParaRPr lang="es-US" sz="1500" dirty="0">
              <a:solidFill>
                <a:srgbClr val="386294"/>
              </a:solidFill>
              <a:latin typeface="Raleway" panose="020B0603030101060003" pitchFamily="34" charset="0"/>
            </a:endParaRPr>
          </a:p>
          <a:p>
            <a:pPr marL="361950" indent="-285750" algn="just">
              <a:lnSpc>
                <a:spcPct val="115000"/>
              </a:lnSpc>
              <a:buClr>
                <a:schemeClr val="dk2"/>
              </a:buClr>
              <a:buSzPts val="2400"/>
              <a:buFont typeface="Arial" panose="020B0604020202020204" pitchFamily="34" charset="0"/>
              <a:buChar char="•"/>
            </a:pPr>
            <a:r>
              <a:rPr lang="es-US" sz="1500" dirty="0">
                <a:solidFill>
                  <a:srgbClr val="386294"/>
                </a:solidFill>
                <a:latin typeface="Raleway" panose="020B0603030101060003" pitchFamily="34" charset="0"/>
              </a:rPr>
              <a:t>Condonación de cédula de admisión*</a:t>
            </a:r>
          </a:p>
          <a:p>
            <a:pPr marL="361950" indent="-285750" algn="just">
              <a:lnSpc>
                <a:spcPct val="115000"/>
              </a:lnSpc>
              <a:buClr>
                <a:schemeClr val="dk2"/>
              </a:buClr>
              <a:buSzPts val="2400"/>
              <a:buFont typeface="Arial" panose="020B0604020202020204" pitchFamily="34" charset="0"/>
              <a:buChar char="•"/>
            </a:pPr>
            <a:endParaRPr lang="es-US" sz="1500" dirty="0">
              <a:solidFill>
                <a:srgbClr val="386294"/>
              </a:solidFill>
              <a:latin typeface="Raleway" panose="020B0603030101060003" pitchFamily="34" charset="0"/>
            </a:endParaRPr>
          </a:p>
          <a:p>
            <a:pPr marL="361950" indent="-285750" algn="just">
              <a:lnSpc>
                <a:spcPct val="115000"/>
              </a:lnSpc>
              <a:buClr>
                <a:schemeClr val="dk2"/>
              </a:buClr>
              <a:buSzPts val="2400"/>
              <a:buFont typeface="Arial" panose="020B0604020202020204" pitchFamily="34" charset="0"/>
              <a:buChar char="•"/>
            </a:pPr>
            <a:r>
              <a:rPr lang="es-US" sz="1500" dirty="0">
                <a:solidFill>
                  <a:srgbClr val="386294"/>
                </a:solidFill>
                <a:latin typeface="Raleway" panose="020B0603030101060003" pitchFamily="34" charset="0"/>
              </a:rPr>
              <a:t>Condonación de hasta el 100% por concepto de inscripción durante la duración del programa educativo *</a:t>
            </a:r>
          </a:p>
          <a:p>
            <a:pPr marL="361950" indent="-285750" algn="just">
              <a:lnSpc>
                <a:spcPct val="115000"/>
              </a:lnSpc>
              <a:buClr>
                <a:schemeClr val="dk2"/>
              </a:buClr>
              <a:buSzPts val="2400"/>
              <a:buFont typeface="Arial" panose="020B0604020202020204" pitchFamily="34" charset="0"/>
              <a:buChar char="•"/>
            </a:pPr>
            <a:endParaRPr lang="es-US" b="1" dirty="0">
              <a:solidFill>
                <a:srgbClr val="002060"/>
              </a:solidFill>
              <a:latin typeface="Raleway" pitchFamily="2" charset="0"/>
              <a:ea typeface="Batang" panose="02030600000101010101" pitchFamily="18" charset="-127"/>
              <a:cs typeface="Arial" panose="020B0604020202020204" pitchFamily="34" charset="0"/>
              <a:sym typeface="Raleway SemiBold"/>
            </a:endParaRPr>
          </a:p>
          <a:p>
            <a:pPr marL="361950" indent="-285750" algn="just">
              <a:lnSpc>
                <a:spcPct val="115000"/>
              </a:lnSpc>
              <a:buClr>
                <a:schemeClr val="dk2"/>
              </a:buClr>
              <a:buSzPts val="2400"/>
              <a:buFont typeface="Arial" panose="020B0604020202020204" pitchFamily="34" charset="0"/>
              <a:buChar char="•"/>
            </a:pPr>
            <a:endParaRPr lang="es-US" b="1" dirty="0">
              <a:solidFill>
                <a:schemeClr val="dk2"/>
              </a:solidFill>
              <a:latin typeface="Raleway" pitchFamily="2" charset="0"/>
              <a:ea typeface="Batang" panose="02030600000101010101" pitchFamily="18" charset="-127"/>
              <a:cs typeface="Arial" panose="020B0604020202020204" pitchFamily="34" charset="0"/>
              <a:sym typeface="Raleway SemiBold"/>
            </a:endParaRPr>
          </a:p>
          <a:p>
            <a:pPr marL="76200" algn="r">
              <a:lnSpc>
                <a:spcPct val="115000"/>
              </a:lnSpc>
              <a:buClr>
                <a:schemeClr val="dk2"/>
              </a:buClr>
              <a:buSzPts val="2400"/>
            </a:pPr>
            <a:r>
              <a:rPr lang="es-US" b="1" dirty="0">
                <a:solidFill>
                  <a:srgbClr val="00B0F0"/>
                </a:solidFill>
                <a:latin typeface="Raleway" pitchFamily="2" charset="0"/>
                <a:ea typeface="Batang" panose="02030600000101010101" pitchFamily="18" charset="-127"/>
                <a:cs typeface="Arial" panose="020B0604020202020204" pitchFamily="34" charset="0"/>
                <a:sym typeface="Raleway SemiBold"/>
              </a:rPr>
              <a:t> * sujeto a resultados de evaluación socioeconómica</a:t>
            </a:r>
            <a:endParaRPr lang="es-MX" dirty="0">
              <a:solidFill>
                <a:srgbClr val="00B0F0"/>
              </a:solidFill>
              <a:latin typeface="Raleway"/>
              <a:sym typeface="Raleway SemiBold"/>
            </a:endParaRPr>
          </a:p>
          <a:p>
            <a:pPr marL="342900" indent="-342900" algn="ctr">
              <a:buFont typeface="Arial"/>
              <a:buAutoNum type="arabicPeriod"/>
            </a:pPr>
            <a:endParaRPr lang="es-MX" dirty="0">
              <a:solidFill>
                <a:srgbClr val="386294"/>
              </a:solidFill>
              <a:latin typeface="Raleway"/>
              <a:sym typeface="Raleway SemiBold"/>
            </a:endParaRPr>
          </a:p>
          <a:p>
            <a:pPr marL="342900" indent="-342900" algn="ctr">
              <a:buFont typeface="Arial"/>
              <a:buAutoNum type="arabicPeriod"/>
            </a:pPr>
            <a:endParaRPr lang="es-MX" dirty="0">
              <a:solidFill>
                <a:srgbClr val="386294"/>
              </a:solidFill>
              <a:latin typeface="Raleway"/>
              <a:sym typeface="Raleway SemiBold"/>
            </a:endParaRPr>
          </a:p>
          <a:p>
            <a:pPr marL="342900" indent="-342900" algn="ctr">
              <a:buFont typeface="Arial"/>
              <a:buAutoNum type="arabicPeriod"/>
            </a:pPr>
            <a:endParaRPr lang="es-MX" dirty="0">
              <a:solidFill>
                <a:srgbClr val="386294"/>
              </a:solidFill>
              <a:latin typeface="Raleway"/>
              <a:sym typeface="Raleway SemiBold"/>
            </a:endParaRPr>
          </a:p>
          <a:p>
            <a:pPr marL="342900" indent="-342900" algn="ctr">
              <a:buFont typeface="Arial"/>
              <a:buAutoNum type="arabicPeriod"/>
            </a:pPr>
            <a:endParaRPr lang="es-MX" dirty="0">
              <a:solidFill>
                <a:srgbClr val="386294"/>
              </a:solidFill>
              <a:latin typeface="Raleway"/>
              <a:sym typeface="Raleway SemiBold"/>
            </a:endParaRPr>
          </a:p>
          <a:p>
            <a:pPr marL="342900" indent="-342900" algn="ctr">
              <a:buFont typeface="Arial"/>
              <a:buAutoNum type="arabicPeriod"/>
            </a:pPr>
            <a:endParaRPr lang="es-MX" dirty="0">
              <a:solidFill>
                <a:srgbClr val="386294"/>
              </a:solidFill>
              <a:latin typeface="Raleway"/>
              <a:sym typeface="Raleway SemiBold"/>
            </a:endParaRPr>
          </a:p>
          <a:p>
            <a:pPr marL="342900" indent="-342900" algn="ctr">
              <a:buFont typeface="Arial"/>
              <a:buAutoNum type="arabicPeriod"/>
            </a:pPr>
            <a:endParaRPr lang="es-MX" dirty="0">
              <a:solidFill>
                <a:srgbClr val="386294"/>
              </a:solidFill>
              <a:latin typeface="Raleway"/>
              <a:sym typeface="Raleway SemiBold"/>
            </a:endParaRPr>
          </a:p>
          <a:p>
            <a:pPr marL="342900" indent="-342900" algn="ctr">
              <a:buFont typeface="Arial"/>
              <a:buAutoNum type="arabicPeriod"/>
            </a:pPr>
            <a:endParaRPr dirty="0">
              <a:solidFill>
                <a:srgbClr val="386294"/>
              </a:solidFill>
              <a:latin typeface="Raleway"/>
              <a:sym typeface="Raleway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694740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>
          <a:extLst>
            <a:ext uri="{FF2B5EF4-FFF2-40B4-BE49-F238E27FC236}">
              <a16:creationId xmlns:a16="http://schemas.microsoft.com/office/drawing/2014/main" id="{0BC45B41-5905-8B8A-6E77-3DB5C7364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65;p20">
            <a:extLst>
              <a:ext uri="{FF2B5EF4-FFF2-40B4-BE49-F238E27FC236}">
                <a16:creationId xmlns:a16="http://schemas.microsoft.com/office/drawing/2014/main" id="{A53EAA73-0FC8-D43D-4B4F-FBFE63721D5C}"/>
              </a:ext>
            </a:extLst>
          </p:cNvPr>
          <p:cNvSpPr/>
          <p:nvPr/>
        </p:nvSpPr>
        <p:spPr>
          <a:xfrm>
            <a:off x="1029566" y="2851206"/>
            <a:ext cx="3046945" cy="4040672"/>
          </a:xfrm>
          <a:prstGeom prst="roundRect">
            <a:avLst>
              <a:gd name="adj" fmla="val 748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3038" indent="-173038" algn="ctr">
              <a:buAutoNum type="arabicPeriod"/>
            </a:pPr>
            <a:r>
              <a:rPr lang="es-MX" dirty="0">
                <a:solidFill>
                  <a:srgbClr val="386294"/>
                </a:solidFill>
                <a:latin typeface="Raleway"/>
              </a:rPr>
              <a:t>Aprobación PRAT – NMS por Consejo Consultivo de Alta Dirección Estratégica</a:t>
            </a:r>
          </a:p>
          <a:p>
            <a:pPr marL="173038" indent="-173038" algn="ctr">
              <a:buAutoNum type="arabicPeriod"/>
            </a:pPr>
            <a:endParaRPr lang="es-MX" i="1" dirty="0">
              <a:solidFill>
                <a:srgbClr val="386294"/>
              </a:solidFill>
              <a:latin typeface="Raleway"/>
            </a:endParaRPr>
          </a:p>
          <a:p>
            <a:pPr marL="173038" indent="-173038" algn="ctr">
              <a:buAutoNum type="arabicPeriod"/>
            </a:pPr>
            <a:r>
              <a:rPr lang="es-MX" dirty="0">
                <a:solidFill>
                  <a:srgbClr val="386294"/>
                </a:solidFill>
                <a:latin typeface="Raleway"/>
              </a:rPr>
              <a:t>Presentación del proyecto a SEG, delegaciones y directores  de escuelas secundarias.</a:t>
            </a:r>
          </a:p>
          <a:p>
            <a:pPr marL="173038" indent="-173038" algn="ctr">
              <a:buAutoNum type="arabicPeriod"/>
            </a:pPr>
            <a:endParaRPr lang="es-MX" dirty="0">
              <a:solidFill>
                <a:srgbClr val="386294"/>
              </a:solidFill>
              <a:latin typeface="Raleway"/>
            </a:endParaRPr>
          </a:p>
          <a:p>
            <a:pPr marL="173038" indent="-173038" algn="ctr">
              <a:buAutoNum type="arabicPeriod"/>
            </a:pPr>
            <a:r>
              <a:rPr lang="es-MX" dirty="0">
                <a:solidFill>
                  <a:srgbClr val="386294"/>
                </a:solidFill>
                <a:latin typeface="Raleway"/>
              </a:rPr>
              <a:t>Presentaciones en escuelas y con padres de familia.</a:t>
            </a:r>
          </a:p>
          <a:p>
            <a:pPr marL="173038" indent="-173038" algn="ctr">
              <a:buAutoNum type="arabicPeriod"/>
            </a:pPr>
            <a:endParaRPr lang="es-MX" dirty="0">
              <a:solidFill>
                <a:srgbClr val="386294"/>
              </a:solidFill>
              <a:latin typeface="Raleway"/>
            </a:endParaRPr>
          </a:p>
          <a:p>
            <a:pPr marL="173038" indent="-173038" algn="ctr">
              <a:buAutoNum type="arabicPeriod"/>
            </a:pPr>
            <a:r>
              <a:rPr lang="es-MX" dirty="0">
                <a:solidFill>
                  <a:srgbClr val="386294"/>
                </a:solidFill>
                <a:latin typeface="Raleway"/>
              </a:rPr>
              <a:t>Campañas de promoción y visitas de puertas abiertas.</a:t>
            </a:r>
          </a:p>
          <a:p>
            <a:pPr algn="ctr"/>
            <a:endParaRPr sz="1600" dirty="0">
              <a:solidFill>
                <a:srgbClr val="073763"/>
              </a:solidFill>
              <a:latin typeface="Anton"/>
              <a:sym typeface="Raleway SemiBold"/>
            </a:endParaRPr>
          </a:p>
        </p:txBody>
      </p:sp>
      <p:sp>
        <p:nvSpPr>
          <p:cNvPr id="5" name="Google Shape;165;p20">
            <a:extLst>
              <a:ext uri="{FF2B5EF4-FFF2-40B4-BE49-F238E27FC236}">
                <a16:creationId xmlns:a16="http://schemas.microsoft.com/office/drawing/2014/main" id="{8C897736-B6E4-523F-15B5-9E78315CBCC4}"/>
              </a:ext>
            </a:extLst>
          </p:cNvPr>
          <p:cNvSpPr/>
          <p:nvPr/>
        </p:nvSpPr>
        <p:spPr>
          <a:xfrm>
            <a:off x="4853716" y="2857968"/>
            <a:ext cx="3046944" cy="4040672"/>
          </a:xfrm>
          <a:prstGeom prst="roundRect">
            <a:avLst>
              <a:gd name="adj" fmla="val 748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66700" indent="-266700" algn="ctr">
              <a:buFont typeface="Arial"/>
              <a:buAutoNum type="arabicPeriod"/>
            </a:pPr>
            <a:r>
              <a:rPr lang="es-MX" dirty="0">
                <a:solidFill>
                  <a:srgbClr val="386294"/>
                </a:solidFill>
                <a:latin typeface="Raleway"/>
                <a:sym typeface="Raleway SemiBold"/>
              </a:rPr>
              <a:t>Convocatoria de Atracción de Talentos Académicos NMS</a:t>
            </a:r>
          </a:p>
          <a:p>
            <a:pPr marL="266700" indent="-266700" algn="ctr">
              <a:buFont typeface="Arial"/>
              <a:buAutoNum type="arabicPeriod"/>
            </a:pPr>
            <a:endParaRPr lang="es-MX" dirty="0">
              <a:solidFill>
                <a:srgbClr val="386294"/>
              </a:solidFill>
              <a:latin typeface="Raleway"/>
              <a:sym typeface="Raleway SemiBold"/>
            </a:endParaRPr>
          </a:p>
          <a:p>
            <a:pPr marL="266700" indent="-266700" algn="ctr">
              <a:buFont typeface="Arial"/>
              <a:buAutoNum type="arabicPeriod"/>
            </a:pPr>
            <a:endParaRPr lang="es-MX" dirty="0">
              <a:solidFill>
                <a:srgbClr val="386294"/>
              </a:solidFill>
              <a:latin typeface="Raleway"/>
              <a:sym typeface="Raleway SemiBold"/>
            </a:endParaRPr>
          </a:p>
          <a:p>
            <a:pPr marL="266700" indent="-266700" algn="ctr">
              <a:buFont typeface="Arial"/>
              <a:buAutoNum type="arabicPeriod"/>
            </a:pPr>
            <a:r>
              <a:rPr lang="es-MX" dirty="0">
                <a:solidFill>
                  <a:srgbClr val="386294"/>
                </a:solidFill>
                <a:latin typeface="Raleway"/>
                <a:sym typeface="Raleway SemiBold"/>
              </a:rPr>
              <a:t>Registro de aspirantes, evaluación psicopedagógica y socioeconómica.</a:t>
            </a:r>
          </a:p>
          <a:p>
            <a:pPr marL="266700" indent="-266700" algn="ctr">
              <a:buFont typeface="Arial"/>
              <a:buAutoNum type="arabicPeriod"/>
            </a:pPr>
            <a:endParaRPr lang="es-MX" dirty="0">
              <a:solidFill>
                <a:srgbClr val="386294"/>
              </a:solidFill>
              <a:latin typeface="Raleway"/>
              <a:sym typeface="Raleway SemiBold"/>
            </a:endParaRPr>
          </a:p>
          <a:p>
            <a:pPr marL="266700" indent="-266700" algn="ctr">
              <a:buFont typeface="Arial"/>
              <a:buAutoNum type="arabicPeriod"/>
            </a:pPr>
            <a:r>
              <a:rPr lang="es-MX" dirty="0">
                <a:solidFill>
                  <a:srgbClr val="386294"/>
                </a:solidFill>
                <a:latin typeface="Raleway"/>
                <a:sym typeface="Raleway SemiBold"/>
              </a:rPr>
              <a:t>Selección de aspirantes </a:t>
            </a:r>
          </a:p>
          <a:p>
            <a:pPr marL="266700" indent="-266700" algn="ctr">
              <a:buFont typeface="Arial"/>
              <a:buAutoNum type="arabicPeriod"/>
            </a:pPr>
            <a:endParaRPr lang="es-MX" dirty="0">
              <a:solidFill>
                <a:srgbClr val="386294"/>
              </a:solidFill>
              <a:latin typeface="Raleway"/>
              <a:sym typeface="Raleway SemiBold"/>
            </a:endParaRPr>
          </a:p>
          <a:p>
            <a:pPr marL="266700" indent="-266700" algn="ctr">
              <a:buFont typeface="Arial"/>
              <a:buAutoNum type="arabicPeriod"/>
            </a:pPr>
            <a:r>
              <a:rPr lang="es-MX" dirty="0">
                <a:solidFill>
                  <a:srgbClr val="386294"/>
                </a:solidFill>
                <a:latin typeface="Raleway"/>
                <a:sym typeface="Raleway SemiBold"/>
              </a:rPr>
              <a:t>Acompañamiento al proceso de selección aspirantes y padres de familia.</a:t>
            </a:r>
            <a:endParaRPr sz="1300" dirty="0">
              <a:solidFill>
                <a:srgbClr val="1F497D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5" name="Google Shape;165;p20">
            <a:extLst>
              <a:ext uri="{FF2B5EF4-FFF2-40B4-BE49-F238E27FC236}">
                <a16:creationId xmlns:a16="http://schemas.microsoft.com/office/drawing/2014/main" id="{5D8E1227-F3D5-4DFC-F4EB-6CE472457B51}"/>
              </a:ext>
            </a:extLst>
          </p:cNvPr>
          <p:cNvSpPr/>
          <p:nvPr/>
        </p:nvSpPr>
        <p:spPr>
          <a:xfrm>
            <a:off x="9195210" y="3170639"/>
            <a:ext cx="3046943" cy="3795798"/>
          </a:xfrm>
          <a:prstGeom prst="roundRect">
            <a:avLst>
              <a:gd name="adj" fmla="val 748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2720" indent="-172720" algn="ctr">
              <a:buFont typeface="Arial"/>
              <a:buAutoNum type="arabicPeriod"/>
            </a:pPr>
            <a:r>
              <a:rPr lang="es-MX" dirty="0">
                <a:solidFill>
                  <a:srgbClr val="386294"/>
                </a:solidFill>
                <a:latin typeface="Raleway"/>
              </a:rPr>
              <a:t>Homologar saberes y fortalecimiento de destrezas personales.</a:t>
            </a:r>
            <a:endParaRPr lang="es-ES"/>
          </a:p>
          <a:p>
            <a:pPr marL="172720" indent="-172720" algn="ctr">
              <a:buFont typeface="Arial"/>
              <a:buAutoNum type="arabicPeriod"/>
            </a:pPr>
            <a:endParaRPr lang="es-MX" dirty="0">
              <a:solidFill>
                <a:srgbClr val="386294"/>
              </a:solidFill>
              <a:latin typeface="Raleway"/>
            </a:endParaRPr>
          </a:p>
          <a:p>
            <a:pPr marL="172720" indent="-172720" algn="ctr">
              <a:buFont typeface="Arial"/>
              <a:buAutoNum type="arabicPeriod"/>
            </a:pPr>
            <a:r>
              <a:rPr lang="es-MX" dirty="0">
                <a:solidFill>
                  <a:srgbClr val="386294"/>
                </a:solidFill>
                <a:latin typeface="Raleway"/>
              </a:rPr>
              <a:t>Activar protocolos de seguridad y seguimiento académico</a:t>
            </a:r>
          </a:p>
          <a:p>
            <a:pPr marL="172720" indent="-172720" algn="ctr">
              <a:buFont typeface="Arial"/>
              <a:buAutoNum type="arabicPeriod"/>
            </a:pPr>
            <a:endParaRPr lang="es-MX" dirty="0">
              <a:solidFill>
                <a:srgbClr val="386294"/>
              </a:solidFill>
              <a:latin typeface="Raleway"/>
            </a:endParaRPr>
          </a:p>
          <a:p>
            <a:pPr marL="172720" indent="-172720" algn="ctr">
              <a:buFont typeface="Arial"/>
              <a:buAutoNum type="arabicPeriod"/>
            </a:pPr>
            <a:r>
              <a:rPr lang="es-MX" dirty="0">
                <a:solidFill>
                  <a:srgbClr val="386294"/>
                </a:solidFill>
                <a:latin typeface="Raleway"/>
              </a:rPr>
              <a:t>Realizar la acción tutorial orientada a la retención y mejora de aprendizajes</a:t>
            </a:r>
          </a:p>
          <a:p>
            <a:pPr marL="172720" indent="-172720" algn="ctr">
              <a:buFont typeface="Arial"/>
              <a:buAutoNum type="arabicPeriod"/>
            </a:pPr>
            <a:endParaRPr lang="es-MX" dirty="0">
              <a:solidFill>
                <a:srgbClr val="386294"/>
              </a:solidFill>
              <a:latin typeface="Raleway"/>
            </a:endParaRPr>
          </a:p>
          <a:p>
            <a:pPr marL="172720" indent="-172720" algn="ctr">
              <a:buFont typeface="Arial"/>
              <a:buAutoNum type="arabicPeriod"/>
            </a:pPr>
            <a:r>
              <a:rPr lang="es-MX" dirty="0">
                <a:solidFill>
                  <a:srgbClr val="386294"/>
                </a:solidFill>
                <a:latin typeface="Raleway"/>
              </a:rPr>
              <a:t>Brindar seguimiento y atención al aprovechamiento escolar</a:t>
            </a:r>
            <a:endParaRPr dirty="0">
              <a:solidFill>
                <a:srgbClr val="386294"/>
              </a:solidFill>
              <a:latin typeface="Raleway"/>
            </a:endParaRPr>
          </a:p>
        </p:txBody>
      </p:sp>
      <p:sp>
        <p:nvSpPr>
          <p:cNvPr id="20" name="Google Shape;164;p20">
            <a:extLst>
              <a:ext uri="{FF2B5EF4-FFF2-40B4-BE49-F238E27FC236}">
                <a16:creationId xmlns:a16="http://schemas.microsoft.com/office/drawing/2014/main" id="{57F34258-50FF-49F2-EC7D-35F99A0A142C}"/>
              </a:ext>
            </a:extLst>
          </p:cNvPr>
          <p:cNvSpPr/>
          <p:nvPr/>
        </p:nvSpPr>
        <p:spPr>
          <a:xfrm>
            <a:off x="4292654" y="1394081"/>
            <a:ext cx="3837755" cy="692514"/>
          </a:xfrm>
          <a:prstGeom prst="roundRect">
            <a:avLst>
              <a:gd name="adj" fmla="val 16667"/>
            </a:avLst>
          </a:prstGeom>
          <a:solidFill>
            <a:srgbClr val="12335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2400" dirty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ESTRATEGIAS DE  IMPLEMENTACIÓN</a:t>
            </a:r>
            <a:endParaRPr sz="1300" dirty="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1" name="Google Shape;168;p20">
            <a:extLst>
              <a:ext uri="{FF2B5EF4-FFF2-40B4-BE49-F238E27FC236}">
                <a16:creationId xmlns:a16="http://schemas.microsoft.com/office/drawing/2014/main" id="{50333BC7-729B-8EF4-D453-8C3CC5D5117B}"/>
              </a:ext>
            </a:extLst>
          </p:cNvPr>
          <p:cNvSpPr/>
          <p:nvPr/>
        </p:nvSpPr>
        <p:spPr>
          <a:xfrm>
            <a:off x="7956175" y="1523221"/>
            <a:ext cx="370548" cy="434234"/>
          </a:xfrm>
          <a:custGeom>
            <a:avLst/>
            <a:gdLst/>
            <a:ahLst/>
            <a:cxnLst/>
            <a:rect l="l" t="t" r="r" b="b"/>
            <a:pathLst>
              <a:path w="24291" h="27062" extrusionOk="0">
                <a:moveTo>
                  <a:pt x="12145" y="1"/>
                </a:moveTo>
                <a:cubicBezTo>
                  <a:pt x="11631" y="1"/>
                  <a:pt x="11116" y="112"/>
                  <a:pt x="10736" y="333"/>
                </a:cubicBezTo>
                <a:lnTo>
                  <a:pt x="1426" y="5685"/>
                </a:lnTo>
                <a:cubicBezTo>
                  <a:pt x="634" y="6160"/>
                  <a:pt x="0" y="7237"/>
                  <a:pt x="0" y="8155"/>
                </a:cubicBezTo>
                <a:lnTo>
                  <a:pt x="0" y="18891"/>
                </a:lnTo>
                <a:cubicBezTo>
                  <a:pt x="0" y="19335"/>
                  <a:pt x="159" y="19841"/>
                  <a:pt x="412" y="20285"/>
                </a:cubicBezTo>
                <a:cubicBezTo>
                  <a:pt x="665" y="20728"/>
                  <a:pt x="1045" y="21140"/>
                  <a:pt x="1426" y="21361"/>
                </a:cubicBezTo>
                <a:lnTo>
                  <a:pt x="10736" y="26713"/>
                </a:lnTo>
                <a:cubicBezTo>
                  <a:pt x="10831" y="26777"/>
                  <a:pt x="10926" y="26840"/>
                  <a:pt x="11053" y="26872"/>
                </a:cubicBezTo>
                <a:cubicBezTo>
                  <a:pt x="11148" y="26903"/>
                  <a:pt x="11275" y="26935"/>
                  <a:pt x="11401" y="26967"/>
                </a:cubicBezTo>
                <a:cubicBezTo>
                  <a:pt x="11639" y="27030"/>
                  <a:pt x="11892" y="27062"/>
                  <a:pt x="12145" y="27062"/>
                </a:cubicBezTo>
                <a:cubicBezTo>
                  <a:pt x="12399" y="27062"/>
                  <a:pt x="12652" y="27030"/>
                  <a:pt x="12890" y="26967"/>
                </a:cubicBezTo>
                <a:cubicBezTo>
                  <a:pt x="13080" y="26935"/>
                  <a:pt x="13238" y="26872"/>
                  <a:pt x="13396" y="26808"/>
                </a:cubicBezTo>
                <a:cubicBezTo>
                  <a:pt x="13460" y="26777"/>
                  <a:pt x="13523" y="26745"/>
                  <a:pt x="13555" y="26713"/>
                </a:cubicBezTo>
                <a:lnTo>
                  <a:pt x="22865" y="21361"/>
                </a:lnTo>
                <a:cubicBezTo>
                  <a:pt x="23277" y="21140"/>
                  <a:pt x="23626" y="20728"/>
                  <a:pt x="23879" y="20285"/>
                </a:cubicBezTo>
                <a:cubicBezTo>
                  <a:pt x="24132" y="19841"/>
                  <a:pt x="24291" y="19335"/>
                  <a:pt x="24291" y="18891"/>
                </a:cubicBezTo>
                <a:lnTo>
                  <a:pt x="24291" y="8155"/>
                </a:lnTo>
                <a:cubicBezTo>
                  <a:pt x="24291" y="7237"/>
                  <a:pt x="23657" y="6160"/>
                  <a:pt x="22865" y="5685"/>
                </a:cubicBezTo>
                <a:lnTo>
                  <a:pt x="13555" y="333"/>
                </a:lnTo>
                <a:cubicBezTo>
                  <a:pt x="13175" y="112"/>
                  <a:pt x="12660" y="1"/>
                  <a:pt x="12145" y="1"/>
                </a:cubicBezTo>
                <a:close/>
              </a:path>
            </a:pathLst>
          </a:custGeom>
          <a:solidFill>
            <a:srgbClr val="FFC2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3EED2CFA-DC29-6E92-317E-0F0275AFF864}"/>
              </a:ext>
            </a:extLst>
          </p:cNvPr>
          <p:cNvGrpSpPr/>
          <p:nvPr/>
        </p:nvGrpSpPr>
        <p:grpSpPr>
          <a:xfrm>
            <a:off x="4824199" y="2640912"/>
            <a:ext cx="3076461" cy="601469"/>
            <a:chOff x="8469443" y="1448794"/>
            <a:chExt cx="3076461" cy="601469"/>
          </a:xfrm>
        </p:grpSpPr>
        <p:sp>
          <p:nvSpPr>
            <p:cNvPr id="22" name="Google Shape;162;p20">
              <a:extLst>
                <a:ext uri="{FF2B5EF4-FFF2-40B4-BE49-F238E27FC236}">
                  <a16:creationId xmlns:a16="http://schemas.microsoft.com/office/drawing/2014/main" id="{084EAC9D-7941-D554-0AAB-97D00CE3A0A3}"/>
                </a:ext>
              </a:extLst>
            </p:cNvPr>
            <p:cNvSpPr/>
            <p:nvPr/>
          </p:nvSpPr>
          <p:spPr>
            <a:xfrm>
              <a:off x="8469443" y="1448794"/>
              <a:ext cx="2919600" cy="522965"/>
            </a:xfrm>
            <a:prstGeom prst="roundRect">
              <a:avLst>
                <a:gd name="adj" fmla="val 16667"/>
              </a:avLst>
            </a:prstGeom>
            <a:solidFill>
              <a:srgbClr val="63C4E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s-MX" sz="1600" dirty="0">
                  <a:solidFill>
                    <a:schemeClr val="accent1">
                      <a:lumMod val="50000"/>
                    </a:schemeClr>
                  </a:solidFill>
                  <a:latin typeface="Anton"/>
                  <a:ea typeface="Anton"/>
                  <a:cs typeface="Anton"/>
                  <a:sym typeface="Anton"/>
                </a:rPr>
                <a:t>2. ATRAER TALENTO ACADÉMICO DE SECUNDARIA AL BACHILLERATO UG</a:t>
              </a:r>
              <a:endParaRPr sz="1200" dirty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endParaRPr>
            </a:p>
          </p:txBody>
        </p:sp>
        <p:sp>
          <p:nvSpPr>
            <p:cNvPr id="23" name="Google Shape;169;p20">
              <a:extLst>
                <a:ext uri="{FF2B5EF4-FFF2-40B4-BE49-F238E27FC236}">
                  <a16:creationId xmlns:a16="http://schemas.microsoft.com/office/drawing/2014/main" id="{CF8B11CF-896F-8EA7-6D78-13E983C3D0BC}"/>
                </a:ext>
              </a:extLst>
            </p:cNvPr>
            <p:cNvSpPr/>
            <p:nvPr/>
          </p:nvSpPr>
          <p:spPr>
            <a:xfrm>
              <a:off x="11264007" y="1745139"/>
              <a:ext cx="281897" cy="305124"/>
            </a:xfrm>
            <a:custGeom>
              <a:avLst/>
              <a:gdLst/>
              <a:ahLst/>
              <a:cxnLst/>
              <a:rect l="l" t="t" r="r" b="b"/>
              <a:pathLst>
                <a:path w="24291" h="27062" extrusionOk="0">
                  <a:moveTo>
                    <a:pt x="12145" y="1"/>
                  </a:moveTo>
                  <a:cubicBezTo>
                    <a:pt x="11631" y="1"/>
                    <a:pt x="11116" y="112"/>
                    <a:pt x="10736" y="333"/>
                  </a:cubicBezTo>
                  <a:lnTo>
                    <a:pt x="1426" y="5685"/>
                  </a:lnTo>
                  <a:cubicBezTo>
                    <a:pt x="634" y="6160"/>
                    <a:pt x="0" y="7237"/>
                    <a:pt x="0" y="8155"/>
                  </a:cubicBezTo>
                  <a:lnTo>
                    <a:pt x="0" y="18891"/>
                  </a:lnTo>
                  <a:cubicBezTo>
                    <a:pt x="0" y="19335"/>
                    <a:pt x="159" y="19841"/>
                    <a:pt x="412" y="20285"/>
                  </a:cubicBezTo>
                  <a:cubicBezTo>
                    <a:pt x="665" y="20728"/>
                    <a:pt x="1045" y="21140"/>
                    <a:pt x="1426" y="21361"/>
                  </a:cubicBezTo>
                  <a:lnTo>
                    <a:pt x="10736" y="26713"/>
                  </a:lnTo>
                  <a:cubicBezTo>
                    <a:pt x="10831" y="26777"/>
                    <a:pt x="10926" y="26840"/>
                    <a:pt x="11053" y="26872"/>
                  </a:cubicBezTo>
                  <a:cubicBezTo>
                    <a:pt x="11148" y="26903"/>
                    <a:pt x="11275" y="26935"/>
                    <a:pt x="11401" y="26967"/>
                  </a:cubicBezTo>
                  <a:cubicBezTo>
                    <a:pt x="11639" y="27030"/>
                    <a:pt x="11892" y="27062"/>
                    <a:pt x="12145" y="27062"/>
                  </a:cubicBezTo>
                  <a:cubicBezTo>
                    <a:pt x="12399" y="27062"/>
                    <a:pt x="12652" y="27030"/>
                    <a:pt x="12890" y="26967"/>
                  </a:cubicBezTo>
                  <a:cubicBezTo>
                    <a:pt x="13080" y="26935"/>
                    <a:pt x="13238" y="26872"/>
                    <a:pt x="13396" y="26808"/>
                  </a:cubicBezTo>
                  <a:cubicBezTo>
                    <a:pt x="13460" y="26777"/>
                    <a:pt x="13523" y="26745"/>
                    <a:pt x="13555" y="26713"/>
                  </a:cubicBezTo>
                  <a:lnTo>
                    <a:pt x="22865" y="21361"/>
                  </a:lnTo>
                  <a:cubicBezTo>
                    <a:pt x="23277" y="21140"/>
                    <a:pt x="23626" y="20728"/>
                    <a:pt x="23879" y="20285"/>
                  </a:cubicBezTo>
                  <a:cubicBezTo>
                    <a:pt x="24132" y="19841"/>
                    <a:pt x="24291" y="19335"/>
                    <a:pt x="24291" y="18891"/>
                  </a:cubicBezTo>
                  <a:lnTo>
                    <a:pt x="24291" y="8155"/>
                  </a:lnTo>
                  <a:cubicBezTo>
                    <a:pt x="24291" y="7237"/>
                    <a:pt x="23657" y="6160"/>
                    <a:pt x="22865" y="5685"/>
                  </a:cubicBezTo>
                  <a:lnTo>
                    <a:pt x="13555" y="333"/>
                  </a:lnTo>
                  <a:cubicBezTo>
                    <a:pt x="13175" y="112"/>
                    <a:pt x="12660" y="1"/>
                    <a:pt x="1214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endParaRP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B67709CC-9A44-D9DD-D8CE-1F5D5E71E9F9}"/>
              </a:ext>
            </a:extLst>
          </p:cNvPr>
          <p:cNvGrpSpPr/>
          <p:nvPr/>
        </p:nvGrpSpPr>
        <p:grpSpPr>
          <a:xfrm>
            <a:off x="1089915" y="2640912"/>
            <a:ext cx="3059472" cy="601469"/>
            <a:chOff x="8469443" y="1448794"/>
            <a:chExt cx="3059472" cy="601469"/>
          </a:xfrm>
        </p:grpSpPr>
        <p:sp>
          <p:nvSpPr>
            <p:cNvPr id="28" name="Google Shape;162;p20">
              <a:extLst>
                <a:ext uri="{FF2B5EF4-FFF2-40B4-BE49-F238E27FC236}">
                  <a16:creationId xmlns:a16="http://schemas.microsoft.com/office/drawing/2014/main" id="{F6A7ED8D-02D3-F80F-DF35-B8CEFF13E570}"/>
                </a:ext>
              </a:extLst>
            </p:cNvPr>
            <p:cNvSpPr/>
            <p:nvPr/>
          </p:nvSpPr>
          <p:spPr>
            <a:xfrm>
              <a:off x="8469443" y="1448794"/>
              <a:ext cx="2919600" cy="522965"/>
            </a:xfrm>
            <a:prstGeom prst="roundRect">
              <a:avLst>
                <a:gd name="adj" fmla="val 16667"/>
              </a:avLst>
            </a:prstGeom>
            <a:solidFill>
              <a:srgbClr val="63C4E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s-MX" sz="1600" dirty="0">
                  <a:solidFill>
                    <a:schemeClr val="accent1">
                      <a:lumMod val="50000"/>
                    </a:schemeClr>
                  </a:solidFill>
                  <a:latin typeface="Anton"/>
                  <a:ea typeface="Anton"/>
                  <a:cs typeface="Anton"/>
                  <a:sym typeface="Anton"/>
                </a:rPr>
                <a:t>1. AMPLIAR LA VINCULACIÓN CON SECUNDARIAS</a:t>
              </a:r>
              <a:endParaRPr sz="1200" dirty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endParaRPr>
            </a:p>
          </p:txBody>
        </p:sp>
        <p:sp>
          <p:nvSpPr>
            <p:cNvPr id="29" name="Google Shape;169;p20">
              <a:extLst>
                <a:ext uri="{FF2B5EF4-FFF2-40B4-BE49-F238E27FC236}">
                  <a16:creationId xmlns:a16="http://schemas.microsoft.com/office/drawing/2014/main" id="{B22ABF8F-D8EA-A3C4-81E4-8A476CB55812}"/>
                </a:ext>
              </a:extLst>
            </p:cNvPr>
            <p:cNvSpPr/>
            <p:nvPr/>
          </p:nvSpPr>
          <p:spPr>
            <a:xfrm>
              <a:off x="11247018" y="1745139"/>
              <a:ext cx="281897" cy="305124"/>
            </a:xfrm>
            <a:custGeom>
              <a:avLst/>
              <a:gdLst/>
              <a:ahLst/>
              <a:cxnLst/>
              <a:rect l="l" t="t" r="r" b="b"/>
              <a:pathLst>
                <a:path w="24291" h="27062" extrusionOk="0">
                  <a:moveTo>
                    <a:pt x="12145" y="1"/>
                  </a:moveTo>
                  <a:cubicBezTo>
                    <a:pt x="11631" y="1"/>
                    <a:pt x="11116" y="112"/>
                    <a:pt x="10736" y="333"/>
                  </a:cubicBezTo>
                  <a:lnTo>
                    <a:pt x="1426" y="5685"/>
                  </a:lnTo>
                  <a:cubicBezTo>
                    <a:pt x="634" y="6160"/>
                    <a:pt x="0" y="7237"/>
                    <a:pt x="0" y="8155"/>
                  </a:cubicBezTo>
                  <a:lnTo>
                    <a:pt x="0" y="18891"/>
                  </a:lnTo>
                  <a:cubicBezTo>
                    <a:pt x="0" y="19335"/>
                    <a:pt x="159" y="19841"/>
                    <a:pt x="412" y="20285"/>
                  </a:cubicBezTo>
                  <a:cubicBezTo>
                    <a:pt x="665" y="20728"/>
                    <a:pt x="1045" y="21140"/>
                    <a:pt x="1426" y="21361"/>
                  </a:cubicBezTo>
                  <a:lnTo>
                    <a:pt x="10736" y="26713"/>
                  </a:lnTo>
                  <a:cubicBezTo>
                    <a:pt x="10831" y="26777"/>
                    <a:pt x="10926" y="26840"/>
                    <a:pt x="11053" y="26872"/>
                  </a:cubicBezTo>
                  <a:cubicBezTo>
                    <a:pt x="11148" y="26903"/>
                    <a:pt x="11275" y="26935"/>
                    <a:pt x="11401" y="26967"/>
                  </a:cubicBezTo>
                  <a:cubicBezTo>
                    <a:pt x="11639" y="27030"/>
                    <a:pt x="11892" y="27062"/>
                    <a:pt x="12145" y="27062"/>
                  </a:cubicBezTo>
                  <a:cubicBezTo>
                    <a:pt x="12399" y="27062"/>
                    <a:pt x="12652" y="27030"/>
                    <a:pt x="12890" y="26967"/>
                  </a:cubicBezTo>
                  <a:cubicBezTo>
                    <a:pt x="13080" y="26935"/>
                    <a:pt x="13238" y="26872"/>
                    <a:pt x="13396" y="26808"/>
                  </a:cubicBezTo>
                  <a:cubicBezTo>
                    <a:pt x="13460" y="26777"/>
                    <a:pt x="13523" y="26745"/>
                    <a:pt x="13555" y="26713"/>
                  </a:cubicBezTo>
                  <a:lnTo>
                    <a:pt x="22865" y="21361"/>
                  </a:lnTo>
                  <a:cubicBezTo>
                    <a:pt x="23277" y="21140"/>
                    <a:pt x="23626" y="20728"/>
                    <a:pt x="23879" y="20285"/>
                  </a:cubicBezTo>
                  <a:cubicBezTo>
                    <a:pt x="24132" y="19841"/>
                    <a:pt x="24291" y="19335"/>
                    <a:pt x="24291" y="18891"/>
                  </a:cubicBezTo>
                  <a:lnTo>
                    <a:pt x="24291" y="8155"/>
                  </a:lnTo>
                  <a:cubicBezTo>
                    <a:pt x="24291" y="7237"/>
                    <a:pt x="23657" y="6160"/>
                    <a:pt x="22865" y="5685"/>
                  </a:cubicBezTo>
                  <a:lnTo>
                    <a:pt x="13555" y="333"/>
                  </a:lnTo>
                  <a:cubicBezTo>
                    <a:pt x="13175" y="112"/>
                    <a:pt x="12660" y="1"/>
                    <a:pt x="1214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endParaRPr>
            </a:p>
          </p:txBody>
        </p:sp>
      </p:grpSp>
      <p:sp>
        <p:nvSpPr>
          <p:cNvPr id="30" name="Google Shape;162;p20">
            <a:extLst>
              <a:ext uri="{FF2B5EF4-FFF2-40B4-BE49-F238E27FC236}">
                <a16:creationId xmlns:a16="http://schemas.microsoft.com/office/drawing/2014/main" id="{C730DB32-C37B-C059-940A-52703869552E}"/>
              </a:ext>
            </a:extLst>
          </p:cNvPr>
          <p:cNvSpPr/>
          <p:nvPr/>
        </p:nvSpPr>
        <p:spPr>
          <a:xfrm>
            <a:off x="9225332" y="2682536"/>
            <a:ext cx="2919600" cy="522965"/>
          </a:xfrm>
          <a:prstGeom prst="roundRect">
            <a:avLst>
              <a:gd name="adj" fmla="val 16667"/>
            </a:avLst>
          </a:prstGeom>
          <a:solidFill>
            <a:srgbClr val="63C4EA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3. FORTALECER PERFILES DE INGRESO Y PERMANENCIA</a:t>
            </a:r>
            <a:endParaRPr sz="1200" dirty="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1" name="Google Shape;169;p20">
            <a:extLst>
              <a:ext uri="{FF2B5EF4-FFF2-40B4-BE49-F238E27FC236}">
                <a16:creationId xmlns:a16="http://schemas.microsoft.com/office/drawing/2014/main" id="{B900057C-FAF5-87EA-F1F2-2F186340991C}"/>
              </a:ext>
            </a:extLst>
          </p:cNvPr>
          <p:cNvSpPr/>
          <p:nvPr/>
        </p:nvSpPr>
        <p:spPr>
          <a:xfrm>
            <a:off x="12113599" y="3018077"/>
            <a:ext cx="281897" cy="305124"/>
          </a:xfrm>
          <a:custGeom>
            <a:avLst/>
            <a:gdLst/>
            <a:ahLst/>
            <a:cxnLst/>
            <a:rect l="l" t="t" r="r" b="b"/>
            <a:pathLst>
              <a:path w="24291" h="27062" extrusionOk="0">
                <a:moveTo>
                  <a:pt x="12145" y="1"/>
                </a:moveTo>
                <a:cubicBezTo>
                  <a:pt x="11631" y="1"/>
                  <a:pt x="11116" y="112"/>
                  <a:pt x="10736" y="333"/>
                </a:cubicBezTo>
                <a:lnTo>
                  <a:pt x="1426" y="5685"/>
                </a:lnTo>
                <a:cubicBezTo>
                  <a:pt x="634" y="6160"/>
                  <a:pt x="0" y="7237"/>
                  <a:pt x="0" y="8155"/>
                </a:cubicBezTo>
                <a:lnTo>
                  <a:pt x="0" y="18891"/>
                </a:lnTo>
                <a:cubicBezTo>
                  <a:pt x="0" y="19335"/>
                  <a:pt x="159" y="19841"/>
                  <a:pt x="412" y="20285"/>
                </a:cubicBezTo>
                <a:cubicBezTo>
                  <a:pt x="665" y="20728"/>
                  <a:pt x="1045" y="21140"/>
                  <a:pt x="1426" y="21361"/>
                </a:cubicBezTo>
                <a:lnTo>
                  <a:pt x="10736" y="26713"/>
                </a:lnTo>
                <a:cubicBezTo>
                  <a:pt x="10831" y="26777"/>
                  <a:pt x="10926" y="26840"/>
                  <a:pt x="11053" y="26872"/>
                </a:cubicBezTo>
                <a:cubicBezTo>
                  <a:pt x="11148" y="26903"/>
                  <a:pt x="11275" y="26935"/>
                  <a:pt x="11401" y="26967"/>
                </a:cubicBezTo>
                <a:cubicBezTo>
                  <a:pt x="11639" y="27030"/>
                  <a:pt x="11892" y="27062"/>
                  <a:pt x="12145" y="27062"/>
                </a:cubicBezTo>
                <a:cubicBezTo>
                  <a:pt x="12399" y="27062"/>
                  <a:pt x="12652" y="27030"/>
                  <a:pt x="12890" y="26967"/>
                </a:cubicBezTo>
                <a:cubicBezTo>
                  <a:pt x="13080" y="26935"/>
                  <a:pt x="13238" y="26872"/>
                  <a:pt x="13396" y="26808"/>
                </a:cubicBezTo>
                <a:cubicBezTo>
                  <a:pt x="13460" y="26777"/>
                  <a:pt x="13523" y="26745"/>
                  <a:pt x="13555" y="26713"/>
                </a:cubicBezTo>
                <a:lnTo>
                  <a:pt x="22865" y="21361"/>
                </a:lnTo>
                <a:cubicBezTo>
                  <a:pt x="23277" y="21140"/>
                  <a:pt x="23626" y="20728"/>
                  <a:pt x="23879" y="20285"/>
                </a:cubicBezTo>
                <a:cubicBezTo>
                  <a:pt x="24132" y="19841"/>
                  <a:pt x="24291" y="19335"/>
                  <a:pt x="24291" y="18891"/>
                </a:cubicBezTo>
                <a:lnTo>
                  <a:pt x="24291" y="8155"/>
                </a:lnTo>
                <a:cubicBezTo>
                  <a:pt x="24291" y="7237"/>
                  <a:pt x="23657" y="6160"/>
                  <a:pt x="22865" y="5685"/>
                </a:cubicBezTo>
                <a:lnTo>
                  <a:pt x="13555" y="333"/>
                </a:lnTo>
                <a:cubicBezTo>
                  <a:pt x="13175" y="112"/>
                  <a:pt x="12660" y="1"/>
                  <a:pt x="12145" y="1"/>
                </a:cubicBezTo>
                <a:close/>
              </a:path>
            </a:pathLst>
          </a:custGeom>
          <a:solidFill>
            <a:srgbClr val="07376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" name="Google Shape;164;p20">
            <a:extLst>
              <a:ext uri="{FF2B5EF4-FFF2-40B4-BE49-F238E27FC236}">
                <a16:creationId xmlns:a16="http://schemas.microsoft.com/office/drawing/2014/main" id="{95E1F0E5-EB61-85D6-E121-EE0B49BDC595}"/>
              </a:ext>
            </a:extLst>
          </p:cNvPr>
          <p:cNvSpPr/>
          <p:nvPr/>
        </p:nvSpPr>
        <p:spPr>
          <a:xfrm>
            <a:off x="2563367" y="2191278"/>
            <a:ext cx="3727234" cy="294396"/>
          </a:xfrm>
          <a:prstGeom prst="roundRect">
            <a:avLst>
              <a:gd name="adj" fmla="val 16667"/>
            </a:avLst>
          </a:prstGeom>
          <a:solidFill>
            <a:srgbClr val="12335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2000" dirty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Fase 1</a:t>
            </a:r>
            <a:endParaRPr lang="es-MX" sz="2000" dirty="0">
              <a:solidFill>
                <a:schemeClr val="lt1"/>
              </a:solidFill>
              <a:latin typeface="Anton"/>
              <a:ea typeface="Anton"/>
              <a:cs typeface="Anton"/>
            </a:endParaRPr>
          </a:p>
        </p:txBody>
      </p:sp>
      <p:sp>
        <p:nvSpPr>
          <p:cNvPr id="3" name="Google Shape;164;p20">
            <a:extLst>
              <a:ext uri="{FF2B5EF4-FFF2-40B4-BE49-F238E27FC236}">
                <a16:creationId xmlns:a16="http://schemas.microsoft.com/office/drawing/2014/main" id="{338C3001-A800-3BF2-6A7F-F1485E198A14}"/>
              </a:ext>
            </a:extLst>
          </p:cNvPr>
          <p:cNvSpPr/>
          <p:nvPr/>
        </p:nvSpPr>
        <p:spPr>
          <a:xfrm>
            <a:off x="9047672" y="2164661"/>
            <a:ext cx="3097260" cy="294396"/>
          </a:xfrm>
          <a:prstGeom prst="roundRect">
            <a:avLst>
              <a:gd name="adj" fmla="val 16667"/>
            </a:avLst>
          </a:prstGeom>
          <a:solidFill>
            <a:srgbClr val="12335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2000" dirty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Fase 2</a:t>
            </a:r>
            <a:endParaRPr lang="es-MX" sz="2000" dirty="0">
              <a:solidFill>
                <a:schemeClr val="lt1"/>
              </a:solidFill>
              <a:latin typeface="Anton"/>
              <a:ea typeface="Anton"/>
              <a:cs typeface="Anton"/>
            </a:endParaRPr>
          </a:p>
        </p:txBody>
      </p:sp>
    </p:spTree>
    <p:extLst>
      <p:ext uri="{BB962C8B-B14F-4D97-AF65-F5344CB8AC3E}">
        <p14:creationId xmlns:p14="http://schemas.microsoft.com/office/powerpoint/2010/main" val="3717527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" name="Google Shape;329;p12"/>
          <p:cNvGraphicFramePr/>
          <p:nvPr>
            <p:extLst>
              <p:ext uri="{D42A27DB-BD31-4B8C-83A1-F6EECF244321}">
                <p14:modId xmlns:p14="http://schemas.microsoft.com/office/powerpoint/2010/main" val="3633985959"/>
              </p:ext>
            </p:extLst>
          </p:nvPr>
        </p:nvGraphicFramePr>
        <p:xfrm>
          <a:off x="648694" y="3738367"/>
          <a:ext cx="11596275" cy="23225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7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9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9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0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3128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MX" sz="1200" b="0" u="none" strike="noStrike" cap="none" dirty="0">
                          <a:solidFill>
                            <a:srgbClr val="66666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Estará disponible a partir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MX" sz="1200" b="1" u="none" strike="noStrike" cap="none" dirty="0">
                          <a:solidFill>
                            <a:srgbClr val="66666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del 16 de febrero</a:t>
                      </a:r>
                      <a:endParaRPr lang="es-MX" sz="1200" b="0" u="none" strike="noStrike" cap="none" dirty="0">
                        <a:solidFill>
                          <a:srgbClr val="66666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lang="es-MX" sz="1200" b="0" u="none" strike="noStrike" cap="none" dirty="0">
                        <a:solidFill>
                          <a:srgbClr val="66666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MX" sz="1200" b="0" u="none" strike="noStrike" cap="none" dirty="0">
                          <a:solidFill>
                            <a:srgbClr val="66666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La liga es </a:t>
                      </a:r>
                      <a:r>
                        <a:rPr lang="es-MX" sz="1200" b="0" u="none" strike="noStrike" cap="none" dirty="0">
                          <a:solidFill>
                            <a:srgbClr val="66666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  <a:hlinkClick r:id="rId3"/>
                        </a:rPr>
                        <a:t>https://sacad.ugto.mx/InicioSA/</a:t>
                      </a:r>
                      <a:endParaRPr lang="es-MX" sz="1200" b="0" u="none" strike="noStrike" cap="none" dirty="0">
                        <a:solidFill>
                          <a:srgbClr val="66666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050" b="0" dirty="0">
                        <a:solidFill>
                          <a:srgbClr val="66666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lang="es-ES" sz="1200" b="0" dirty="0">
                        <a:solidFill>
                          <a:srgbClr val="66666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21875" marR="121875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  <a:tabLst/>
                        <a:defRPr/>
                      </a:pPr>
                      <a:r>
                        <a:rPr lang="es-MX" sz="1200" b="0" u="none" strike="noStrike" cap="none" dirty="0">
                          <a:solidFill>
                            <a:srgbClr val="66666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 realiza de manera simultanea al registro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  <a:tabLst/>
                        <a:defRPr/>
                      </a:pPr>
                      <a:endParaRPr lang="es-MX" sz="1200" b="0" u="none" strike="noStrike" cap="none" dirty="0">
                        <a:solidFill>
                          <a:srgbClr val="66666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  <a:tabLst/>
                        <a:defRPr/>
                      </a:pPr>
                      <a:r>
                        <a:rPr lang="es-ES" sz="1200" b="1" u="none" strike="noStrike" cap="none" dirty="0">
                          <a:solidFill>
                            <a:srgbClr val="66666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 partir del 16 de febrero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lang="es-MX" sz="1200" b="0" u="none" strike="noStrike" cap="none" dirty="0">
                        <a:solidFill>
                          <a:srgbClr val="66666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MX" sz="1200" b="0" u="none" strike="noStrike" cap="none" dirty="0">
                          <a:solidFill>
                            <a:srgbClr val="66666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para que realices valoración psicopedagógica y socioeconómica.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lang="es-MX" sz="1200" b="0" u="none" strike="noStrike" cap="none" dirty="0">
                        <a:solidFill>
                          <a:srgbClr val="66666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21875" marR="121875" marT="64000" marB="64000" anchor="ctr">
                    <a:lnL w="2857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MX" sz="1200" b="0" u="none" strike="noStrike" cap="none" dirty="0">
                          <a:solidFill>
                            <a:srgbClr val="66666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Podrás consultar el resultado a partir de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lang="es-MX" sz="1200" b="0" u="none" strike="noStrike" cap="none" dirty="0">
                        <a:solidFill>
                          <a:srgbClr val="66666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MX" sz="1200" b="1" u="none" strike="noStrike" cap="none" dirty="0">
                          <a:solidFill>
                            <a:srgbClr val="66666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 19 marzo</a:t>
                      </a:r>
                      <a:endParaRPr sz="1050" b="1" dirty="0">
                        <a:solidFill>
                          <a:srgbClr val="66666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21875" marR="121875" marT="64000" marB="64000" anchor="ctr">
                    <a:lnL w="2857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MX" sz="1200" b="0" u="none" strike="noStrike" cap="none" dirty="0">
                          <a:solidFill>
                            <a:srgbClr val="66666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Si aún no has sacado tu ficha podrás hacerlo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lang="es-MX" sz="1200" b="1" u="none" strike="noStrike" cap="none" dirty="0">
                        <a:solidFill>
                          <a:srgbClr val="66666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MX" sz="1200" b="1" u="none" strike="noStrike" cap="none" dirty="0">
                          <a:solidFill>
                            <a:srgbClr val="66666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Hasta el 11 de abril</a:t>
                      </a:r>
                      <a:endParaRPr sz="1050" b="1" dirty="0">
                        <a:solidFill>
                          <a:srgbClr val="66666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200" b="0" u="none" strike="noStrike" cap="none" dirty="0">
                        <a:solidFill>
                          <a:srgbClr val="66666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21875" marR="121875" marT="64000" marB="64000" anchor="ctr">
                    <a:lnL w="2857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MX" sz="1200" b="0" u="none" strike="noStrike" cap="none" dirty="0">
                          <a:solidFill>
                            <a:srgbClr val="66666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Deberás prepararte para presentar el examen, para conocer el nivel académico con el que llegas a la preparatoria, el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lang="es-MX" sz="1200" b="0" u="none" strike="noStrike" cap="none" dirty="0">
                        <a:solidFill>
                          <a:srgbClr val="66666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MX" sz="1200" b="1" u="none" strike="noStrike" cap="none" dirty="0">
                          <a:solidFill>
                            <a:srgbClr val="66666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22 de  mayo</a:t>
                      </a:r>
                      <a:endParaRPr sz="1050" b="1" dirty="0">
                        <a:solidFill>
                          <a:srgbClr val="66666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200" b="0" u="none" strike="noStrike" cap="none" dirty="0">
                        <a:solidFill>
                          <a:srgbClr val="66666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21875" marR="121875" marT="64000" marB="64000" anchor="ctr">
                    <a:lnL w="2857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MX" sz="1200" b="0" u="none" strike="noStrike" cap="none" dirty="0">
                          <a:solidFill>
                            <a:srgbClr val="66666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Si eres beneficiario del programa deberás inscribirte el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lang="es-MX" sz="1200" b="0" u="none" strike="noStrike" cap="none" dirty="0">
                        <a:solidFill>
                          <a:srgbClr val="66666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MX" sz="1200" b="1" u="none" strike="noStrike" cap="none" dirty="0">
                          <a:solidFill>
                            <a:srgbClr val="66666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 al 8 de agosto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lang="es-MX" sz="1200" b="0" u="none" strike="noStrike" cap="none" dirty="0">
                        <a:solidFill>
                          <a:srgbClr val="66666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MX" sz="1050" b="0" u="none" strike="noStrike" cap="none" dirty="0">
                          <a:solidFill>
                            <a:srgbClr val="66666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para iniciar tus estudios el 10 de agosto de 2026</a:t>
                      </a:r>
                      <a:endParaRPr sz="1050" b="0" dirty="0">
                        <a:solidFill>
                          <a:srgbClr val="66666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21875" marR="121875" marT="64000" marB="64000" anchor="ctr">
                    <a:lnL w="2857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0" name="Google Shape;330;p12"/>
          <p:cNvSpPr txBox="1">
            <a:spLocks noGrp="1"/>
          </p:cNvSpPr>
          <p:nvPr>
            <p:ph type="title"/>
          </p:nvPr>
        </p:nvSpPr>
        <p:spPr>
          <a:xfrm>
            <a:off x="248506" y="1213242"/>
            <a:ext cx="1224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00" tIns="93200" rIns="93200" bIns="93200" anchor="t" anchorCtr="0">
            <a:noAutofit/>
          </a:bodyPr>
          <a:lstStyle/>
          <a:p>
            <a:pPr algn="ctr">
              <a:buSzPts val="1100"/>
            </a:pPr>
            <a:r>
              <a:rPr lang="es-MX" sz="2400" b="1" dirty="0">
                <a:solidFill>
                  <a:srgbClr val="0A3041"/>
                </a:solidFill>
                <a:latin typeface="Poppins"/>
                <a:ea typeface="Poppins"/>
                <a:cs typeface="Poppins"/>
                <a:sym typeface="Poppins"/>
              </a:rPr>
              <a:t> Etapas </a:t>
            </a:r>
            <a:r>
              <a:rPr lang="es-MX" sz="2400" b="1" dirty="0">
                <a:solidFill>
                  <a:srgbClr val="FFC000"/>
                </a:solidFill>
                <a:latin typeface="Poppins"/>
                <a:ea typeface="Poppins"/>
                <a:cs typeface="Poppins"/>
                <a:sym typeface="Poppins"/>
              </a:rPr>
              <a:t>del proceso</a:t>
            </a:r>
            <a:endParaRPr sz="2400" b="1" dirty="0">
              <a:solidFill>
                <a:srgbClr val="FFC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1" name="Google Shape;331;p12"/>
          <p:cNvSpPr/>
          <p:nvPr/>
        </p:nvSpPr>
        <p:spPr>
          <a:xfrm>
            <a:off x="648693" y="2007863"/>
            <a:ext cx="1830300" cy="1575900"/>
          </a:xfrm>
          <a:prstGeom prst="roundRect">
            <a:avLst>
              <a:gd name="adj" fmla="val 26000"/>
            </a:avLst>
          </a:prstGeom>
          <a:solidFill>
            <a:srgbClr val="07376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sz="16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ctr">
              <a:lnSpc>
                <a:spcPct val="90000"/>
              </a:lnSpc>
            </a:pPr>
            <a:endParaRPr sz="9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ctr">
              <a:lnSpc>
                <a:spcPct val="90000"/>
              </a:lnSpc>
            </a:pPr>
            <a:r>
              <a:rPr lang="es-MX" sz="1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Registra tu expediente en </a:t>
            </a:r>
            <a:endParaRPr sz="16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ctr">
              <a:lnSpc>
                <a:spcPct val="90000"/>
              </a:lnSpc>
            </a:pPr>
            <a:r>
              <a:rPr lang="es-MX" sz="1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la Plataforma</a:t>
            </a:r>
            <a:endParaRPr sz="16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ctr">
              <a:lnSpc>
                <a:spcPct val="90000"/>
              </a:lnSpc>
            </a:pPr>
            <a:endParaRPr sz="16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33" name="Google Shape;333;p12"/>
          <p:cNvSpPr/>
          <p:nvPr/>
        </p:nvSpPr>
        <p:spPr>
          <a:xfrm>
            <a:off x="2621736" y="2007863"/>
            <a:ext cx="1830300" cy="1575900"/>
          </a:xfrm>
          <a:prstGeom prst="roundRect">
            <a:avLst>
              <a:gd name="adj" fmla="val 26000"/>
            </a:avLst>
          </a:prstGeom>
          <a:solidFill>
            <a:srgbClr val="07376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sz="1600" dirty="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ctr">
              <a:lnSpc>
                <a:spcPct val="90000"/>
              </a:lnSpc>
            </a:pPr>
            <a:endParaRPr sz="900" dirty="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ctr">
              <a:lnSpc>
                <a:spcPct val="90000"/>
              </a:lnSpc>
            </a:pPr>
            <a:r>
              <a:rPr lang="es-MX" sz="1100" dirty="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Valoración </a:t>
            </a:r>
            <a:r>
              <a:rPr lang="es-MX" sz="1100" b="1" dirty="0">
                <a:solidFill>
                  <a:srgbClr val="FFC864"/>
                </a:solidFill>
                <a:latin typeface="Poppins"/>
                <a:ea typeface="Poppins Medium"/>
                <a:cs typeface="Poppins"/>
                <a:sym typeface="Poppins"/>
              </a:rPr>
              <a:t>psicopedagógica</a:t>
            </a:r>
            <a:r>
              <a:rPr lang="es-MX" sz="1100" dirty="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y socioeconómica</a:t>
            </a:r>
            <a:endParaRPr sz="1100" dirty="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ctr">
              <a:lnSpc>
                <a:spcPct val="90000"/>
              </a:lnSpc>
            </a:pPr>
            <a:endParaRPr sz="1600" dirty="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34" name="Google Shape;334;p12"/>
          <p:cNvSpPr/>
          <p:nvPr/>
        </p:nvSpPr>
        <p:spPr>
          <a:xfrm>
            <a:off x="4594780" y="2007850"/>
            <a:ext cx="1830300" cy="1575900"/>
          </a:xfrm>
          <a:prstGeom prst="roundRect">
            <a:avLst>
              <a:gd name="adj" fmla="val 26000"/>
            </a:avLst>
          </a:prstGeom>
          <a:solidFill>
            <a:srgbClr val="07376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Notificación de </a:t>
            </a:r>
            <a:r>
              <a:rPr lang="es-MX" sz="1600" b="1">
                <a:solidFill>
                  <a:srgbClr val="FFC864"/>
                </a:solidFill>
                <a:latin typeface="Poppins"/>
                <a:ea typeface="Poppins"/>
                <a:cs typeface="Poppins"/>
                <a:sym typeface="Poppins"/>
              </a:rPr>
              <a:t>resultados</a:t>
            </a:r>
            <a:endParaRPr sz="1600" b="1">
              <a:solidFill>
                <a:srgbClr val="FFC86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5" name="Google Shape;335;p12"/>
          <p:cNvSpPr/>
          <p:nvPr/>
        </p:nvSpPr>
        <p:spPr>
          <a:xfrm>
            <a:off x="6534747" y="2007875"/>
            <a:ext cx="1830300" cy="1575900"/>
          </a:xfrm>
          <a:prstGeom prst="roundRect">
            <a:avLst>
              <a:gd name="adj" fmla="val 26000"/>
            </a:avLst>
          </a:prstGeom>
          <a:solidFill>
            <a:srgbClr val="07376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Trámite de cédula de admisión</a:t>
            </a:r>
            <a:endParaRPr sz="16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36" name="Google Shape;336;p12"/>
          <p:cNvSpPr/>
          <p:nvPr/>
        </p:nvSpPr>
        <p:spPr>
          <a:xfrm>
            <a:off x="8474715" y="2007850"/>
            <a:ext cx="1830300" cy="1575900"/>
          </a:xfrm>
          <a:prstGeom prst="roundRect">
            <a:avLst>
              <a:gd name="adj" fmla="val 26000"/>
            </a:avLst>
          </a:prstGeom>
          <a:solidFill>
            <a:srgbClr val="07376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Examen de admisión</a:t>
            </a:r>
            <a:endParaRPr sz="16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37" name="Google Shape;337;p12"/>
          <p:cNvSpPr/>
          <p:nvPr/>
        </p:nvSpPr>
        <p:spPr>
          <a:xfrm>
            <a:off x="10414682" y="2007875"/>
            <a:ext cx="1830300" cy="1575900"/>
          </a:xfrm>
          <a:prstGeom prst="roundRect">
            <a:avLst>
              <a:gd name="adj" fmla="val 26000"/>
            </a:avLst>
          </a:prstGeom>
          <a:solidFill>
            <a:srgbClr val="07376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Inscripciones</a:t>
            </a:r>
            <a:endParaRPr sz="16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38" name="Google Shape;338;p12"/>
          <p:cNvSpPr/>
          <p:nvPr/>
        </p:nvSpPr>
        <p:spPr>
          <a:xfrm>
            <a:off x="1282281" y="1630250"/>
            <a:ext cx="563126" cy="636566"/>
          </a:xfrm>
          <a:custGeom>
            <a:avLst/>
            <a:gdLst/>
            <a:ahLst/>
            <a:cxnLst/>
            <a:rect l="l" t="t" r="r" b="b"/>
            <a:pathLst>
              <a:path w="24291" h="27062" extrusionOk="0">
                <a:moveTo>
                  <a:pt x="12145" y="1"/>
                </a:moveTo>
                <a:cubicBezTo>
                  <a:pt x="11631" y="1"/>
                  <a:pt x="11116" y="112"/>
                  <a:pt x="10736" y="333"/>
                </a:cubicBezTo>
                <a:lnTo>
                  <a:pt x="1426" y="5685"/>
                </a:lnTo>
                <a:cubicBezTo>
                  <a:pt x="634" y="6160"/>
                  <a:pt x="0" y="7237"/>
                  <a:pt x="0" y="8155"/>
                </a:cubicBezTo>
                <a:lnTo>
                  <a:pt x="0" y="18891"/>
                </a:lnTo>
                <a:cubicBezTo>
                  <a:pt x="0" y="19335"/>
                  <a:pt x="159" y="19841"/>
                  <a:pt x="412" y="20285"/>
                </a:cubicBezTo>
                <a:cubicBezTo>
                  <a:pt x="665" y="20728"/>
                  <a:pt x="1045" y="21140"/>
                  <a:pt x="1426" y="21361"/>
                </a:cubicBezTo>
                <a:lnTo>
                  <a:pt x="10736" y="26713"/>
                </a:lnTo>
                <a:cubicBezTo>
                  <a:pt x="10831" y="26777"/>
                  <a:pt x="10926" y="26840"/>
                  <a:pt x="11053" y="26872"/>
                </a:cubicBezTo>
                <a:cubicBezTo>
                  <a:pt x="11148" y="26903"/>
                  <a:pt x="11275" y="26935"/>
                  <a:pt x="11401" y="26967"/>
                </a:cubicBezTo>
                <a:cubicBezTo>
                  <a:pt x="11639" y="27030"/>
                  <a:pt x="11892" y="27062"/>
                  <a:pt x="12145" y="27062"/>
                </a:cubicBezTo>
                <a:cubicBezTo>
                  <a:pt x="12399" y="27062"/>
                  <a:pt x="12652" y="27030"/>
                  <a:pt x="12890" y="26967"/>
                </a:cubicBezTo>
                <a:cubicBezTo>
                  <a:pt x="13080" y="26935"/>
                  <a:pt x="13238" y="26872"/>
                  <a:pt x="13396" y="26808"/>
                </a:cubicBezTo>
                <a:cubicBezTo>
                  <a:pt x="13460" y="26777"/>
                  <a:pt x="13523" y="26745"/>
                  <a:pt x="13555" y="26713"/>
                </a:cubicBezTo>
                <a:lnTo>
                  <a:pt x="22865" y="21361"/>
                </a:lnTo>
                <a:cubicBezTo>
                  <a:pt x="23277" y="21140"/>
                  <a:pt x="23626" y="20728"/>
                  <a:pt x="23879" y="20285"/>
                </a:cubicBezTo>
                <a:cubicBezTo>
                  <a:pt x="24132" y="19841"/>
                  <a:pt x="24291" y="19335"/>
                  <a:pt x="24291" y="18891"/>
                </a:cubicBezTo>
                <a:lnTo>
                  <a:pt x="24291" y="8155"/>
                </a:lnTo>
                <a:cubicBezTo>
                  <a:pt x="24291" y="7237"/>
                  <a:pt x="23657" y="6160"/>
                  <a:pt x="22865" y="5685"/>
                </a:cubicBezTo>
                <a:lnTo>
                  <a:pt x="13555" y="333"/>
                </a:lnTo>
                <a:cubicBezTo>
                  <a:pt x="13175" y="112"/>
                  <a:pt x="12660" y="1"/>
                  <a:pt x="12145" y="1"/>
                </a:cubicBezTo>
                <a:close/>
              </a:path>
            </a:pathLst>
          </a:custGeom>
          <a:solidFill>
            <a:srgbClr val="F6CE3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2000" b="1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2000" b="1">
              <a:solidFill>
                <a:srgbClr val="07376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9" name="Google Shape;339;p12"/>
          <p:cNvSpPr/>
          <p:nvPr/>
        </p:nvSpPr>
        <p:spPr>
          <a:xfrm>
            <a:off x="3224456" y="1630250"/>
            <a:ext cx="563126" cy="636566"/>
          </a:xfrm>
          <a:custGeom>
            <a:avLst/>
            <a:gdLst/>
            <a:ahLst/>
            <a:cxnLst/>
            <a:rect l="l" t="t" r="r" b="b"/>
            <a:pathLst>
              <a:path w="24291" h="27062" extrusionOk="0">
                <a:moveTo>
                  <a:pt x="12145" y="1"/>
                </a:moveTo>
                <a:cubicBezTo>
                  <a:pt x="11631" y="1"/>
                  <a:pt x="11116" y="112"/>
                  <a:pt x="10736" y="333"/>
                </a:cubicBezTo>
                <a:lnTo>
                  <a:pt x="1426" y="5685"/>
                </a:lnTo>
                <a:cubicBezTo>
                  <a:pt x="634" y="6160"/>
                  <a:pt x="0" y="7237"/>
                  <a:pt x="0" y="8155"/>
                </a:cubicBezTo>
                <a:lnTo>
                  <a:pt x="0" y="18891"/>
                </a:lnTo>
                <a:cubicBezTo>
                  <a:pt x="0" y="19335"/>
                  <a:pt x="159" y="19841"/>
                  <a:pt x="412" y="20285"/>
                </a:cubicBezTo>
                <a:cubicBezTo>
                  <a:pt x="665" y="20728"/>
                  <a:pt x="1045" y="21140"/>
                  <a:pt x="1426" y="21361"/>
                </a:cubicBezTo>
                <a:lnTo>
                  <a:pt x="10736" y="26713"/>
                </a:lnTo>
                <a:cubicBezTo>
                  <a:pt x="10831" y="26777"/>
                  <a:pt x="10926" y="26840"/>
                  <a:pt x="11053" y="26872"/>
                </a:cubicBezTo>
                <a:cubicBezTo>
                  <a:pt x="11148" y="26903"/>
                  <a:pt x="11275" y="26935"/>
                  <a:pt x="11401" y="26967"/>
                </a:cubicBezTo>
                <a:cubicBezTo>
                  <a:pt x="11639" y="27030"/>
                  <a:pt x="11892" y="27062"/>
                  <a:pt x="12145" y="27062"/>
                </a:cubicBezTo>
                <a:cubicBezTo>
                  <a:pt x="12399" y="27062"/>
                  <a:pt x="12652" y="27030"/>
                  <a:pt x="12890" y="26967"/>
                </a:cubicBezTo>
                <a:cubicBezTo>
                  <a:pt x="13080" y="26935"/>
                  <a:pt x="13238" y="26872"/>
                  <a:pt x="13396" y="26808"/>
                </a:cubicBezTo>
                <a:cubicBezTo>
                  <a:pt x="13460" y="26777"/>
                  <a:pt x="13523" y="26745"/>
                  <a:pt x="13555" y="26713"/>
                </a:cubicBezTo>
                <a:lnTo>
                  <a:pt x="22865" y="21361"/>
                </a:lnTo>
                <a:cubicBezTo>
                  <a:pt x="23277" y="21140"/>
                  <a:pt x="23626" y="20728"/>
                  <a:pt x="23879" y="20285"/>
                </a:cubicBezTo>
                <a:cubicBezTo>
                  <a:pt x="24132" y="19841"/>
                  <a:pt x="24291" y="19335"/>
                  <a:pt x="24291" y="18891"/>
                </a:cubicBezTo>
                <a:lnTo>
                  <a:pt x="24291" y="8155"/>
                </a:lnTo>
                <a:cubicBezTo>
                  <a:pt x="24291" y="7237"/>
                  <a:pt x="23657" y="6160"/>
                  <a:pt x="22865" y="5685"/>
                </a:cubicBezTo>
                <a:lnTo>
                  <a:pt x="13555" y="333"/>
                </a:lnTo>
                <a:cubicBezTo>
                  <a:pt x="13175" y="112"/>
                  <a:pt x="12660" y="1"/>
                  <a:pt x="12145" y="1"/>
                </a:cubicBezTo>
                <a:close/>
              </a:path>
            </a:pathLst>
          </a:custGeom>
          <a:solidFill>
            <a:srgbClr val="F6CE3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2000" b="1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2000" b="1">
              <a:solidFill>
                <a:srgbClr val="07376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0" name="Google Shape;340;p12"/>
          <p:cNvSpPr/>
          <p:nvPr/>
        </p:nvSpPr>
        <p:spPr>
          <a:xfrm>
            <a:off x="5166631" y="1630250"/>
            <a:ext cx="563126" cy="636566"/>
          </a:xfrm>
          <a:custGeom>
            <a:avLst/>
            <a:gdLst/>
            <a:ahLst/>
            <a:cxnLst/>
            <a:rect l="l" t="t" r="r" b="b"/>
            <a:pathLst>
              <a:path w="24291" h="27062" extrusionOk="0">
                <a:moveTo>
                  <a:pt x="12145" y="1"/>
                </a:moveTo>
                <a:cubicBezTo>
                  <a:pt x="11631" y="1"/>
                  <a:pt x="11116" y="112"/>
                  <a:pt x="10736" y="333"/>
                </a:cubicBezTo>
                <a:lnTo>
                  <a:pt x="1426" y="5685"/>
                </a:lnTo>
                <a:cubicBezTo>
                  <a:pt x="634" y="6160"/>
                  <a:pt x="0" y="7237"/>
                  <a:pt x="0" y="8155"/>
                </a:cubicBezTo>
                <a:lnTo>
                  <a:pt x="0" y="18891"/>
                </a:lnTo>
                <a:cubicBezTo>
                  <a:pt x="0" y="19335"/>
                  <a:pt x="159" y="19841"/>
                  <a:pt x="412" y="20285"/>
                </a:cubicBezTo>
                <a:cubicBezTo>
                  <a:pt x="665" y="20728"/>
                  <a:pt x="1045" y="21140"/>
                  <a:pt x="1426" y="21361"/>
                </a:cubicBezTo>
                <a:lnTo>
                  <a:pt x="10736" y="26713"/>
                </a:lnTo>
                <a:cubicBezTo>
                  <a:pt x="10831" y="26777"/>
                  <a:pt x="10926" y="26840"/>
                  <a:pt x="11053" y="26872"/>
                </a:cubicBezTo>
                <a:cubicBezTo>
                  <a:pt x="11148" y="26903"/>
                  <a:pt x="11275" y="26935"/>
                  <a:pt x="11401" y="26967"/>
                </a:cubicBezTo>
                <a:cubicBezTo>
                  <a:pt x="11639" y="27030"/>
                  <a:pt x="11892" y="27062"/>
                  <a:pt x="12145" y="27062"/>
                </a:cubicBezTo>
                <a:cubicBezTo>
                  <a:pt x="12399" y="27062"/>
                  <a:pt x="12652" y="27030"/>
                  <a:pt x="12890" y="26967"/>
                </a:cubicBezTo>
                <a:cubicBezTo>
                  <a:pt x="13080" y="26935"/>
                  <a:pt x="13238" y="26872"/>
                  <a:pt x="13396" y="26808"/>
                </a:cubicBezTo>
                <a:cubicBezTo>
                  <a:pt x="13460" y="26777"/>
                  <a:pt x="13523" y="26745"/>
                  <a:pt x="13555" y="26713"/>
                </a:cubicBezTo>
                <a:lnTo>
                  <a:pt x="22865" y="21361"/>
                </a:lnTo>
                <a:cubicBezTo>
                  <a:pt x="23277" y="21140"/>
                  <a:pt x="23626" y="20728"/>
                  <a:pt x="23879" y="20285"/>
                </a:cubicBezTo>
                <a:cubicBezTo>
                  <a:pt x="24132" y="19841"/>
                  <a:pt x="24291" y="19335"/>
                  <a:pt x="24291" y="18891"/>
                </a:cubicBezTo>
                <a:lnTo>
                  <a:pt x="24291" y="8155"/>
                </a:lnTo>
                <a:cubicBezTo>
                  <a:pt x="24291" y="7237"/>
                  <a:pt x="23657" y="6160"/>
                  <a:pt x="22865" y="5685"/>
                </a:cubicBezTo>
                <a:lnTo>
                  <a:pt x="13555" y="333"/>
                </a:lnTo>
                <a:cubicBezTo>
                  <a:pt x="13175" y="112"/>
                  <a:pt x="12660" y="1"/>
                  <a:pt x="12145" y="1"/>
                </a:cubicBezTo>
                <a:close/>
              </a:path>
            </a:pathLst>
          </a:custGeom>
          <a:solidFill>
            <a:srgbClr val="F6CE3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2000" b="1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2000" b="1">
              <a:solidFill>
                <a:srgbClr val="07376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1" name="Google Shape;341;p12"/>
          <p:cNvSpPr/>
          <p:nvPr/>
        </p:nvSpPr>
        <p:spPr>
          <a:xfrm>
            <a:off x="7108806" y="1630250"/>
            <a:ext cx="563126" cy="636566"/>
          </a:xfrm>
          <a:custGeom>
            <a:avLst/>
            <a:gdLst/>
            <a:ahLst/>
            <a:cxnLst/>
            <a:rect l="l" t="t" r="r" b="b"/>
            <a:pathLst>
              <a:path w="24291" h="27062" extrusionOk="0">
                <a:moveTo>
                  <a:pt x="12145" y="1"/>
                </a:moveTo>
                <a:cubicBezTo>
                  <a:pt x="11631" y="1"/>
                  <a:pt x="11116" y="112"/>
                  <a:pt x="10736" y="333"/>
                </a:cubicBezTo>
                <a:lnTo>
                  <a:pt x="1426" y="5685"/>
                </a:lnTo>
                <a:cubicBezTo>
                  <a:pt x="634" y="6160"/>
                  <a:pt x="0" y="7237"/>
                  <a:pt x="0" y="8155"/>
                </a:cubicBezTo>
                <a:lnTo>
                  <a:pt x="0" y="18891"/>
                </a:lnTo>
                <a:cubicBezTo>
                  <a:pt x="0" y="19335"/>
                  <a:pt x="159" y="19841"/>
                  <a:pt x="412" y="20285"/>
                </a:cubicBezTo>
                <a:cubicBezTo>
                  <a:pt x="665" y="20728"/>
                  <a:pt x="1045" y="21140"/>
                  <a:pt x="1426" y="21361"/>
                </a:cubicBezTo>
                <a:lnTo>
                  <a:pt x="10736" y="26713"/>
                </a:lnTo>
                <a:cubicBezTo>
                  <a:pt x="10831" y="26777"/>
                  <a:pt x="10926" y="26840"/>
                  <a:pt x="11053" y="26872"/>
                </a:cubicBezTo>
                <a:cubicBezTo>
                  <a:pt x="11148" y="26903"/>
                  <a:pt x="11275" y="26935"/>
                  <a:pt x="11401" y="26967"/>
                </a:cubicBezTo>
                <a:cubicBezTo>
                  <a:pt x="11639" y="27030"/>
                  <a:pt x="11892" y="27062"/>
                  <a:pt x="12145" y="27062"/>
                </a:cubicBezTo>
                <a:cubicBezTo>
                  <a:pt x="12399" y="27062"/>
                  <a:pt x="12652" y="27030"/>
                  <a:pt x="12890" y="26967"/>
                </a:cubicBezTo>
                <a:cubicBezTo>
                  <a:pt x="13080" y="26935"/>
                  <a:pt x="13238" y="26872"/>
                  <a:pt x="13396" y="26808"/>
                </a:cubicBezTo>
                <a:cubicBezTo>
                  <a:pt x="13460" y="26777"/>
                  <a:pt x="13523" y="26745"/>
                  <a:pt x="13555" y="26713"/>
                </a:cubicBezTo>
                <a:lnTo>
                  <a:pt x="22865" y="21361"/>
                </a:lnTo>
                <a:cubicBezTo>
                  <a:pt x="23277" y="21140"/>
                  <a:pt x="23626" y="20728"/>
                  <a:pt x="23879" y="20285"/>
                </a:cubicBezTo>
                <a:cubicBezTo>
                  <a:pt x="24132" y="19841"/>
                  <a:pt x="24291" y="19335"/>
                  <a:pt x="24291" y="18891"/>
                </a:cubicBezTo>
                <a:lnTo>
                  <a:pt x="24291" y="8155"/>
                </a:lnTo>
                <a:cubicBezTo>
                  <a:pt x="24291" y="7237"/>
                  <a:pt x="23657" y="6160"/>
                  <a:pt x="22865" y="5685"/>
                </a:cubicBezTo>
                <a:lnTo>
                  <a:pt x="13555" y="333"/>
                </a:lnTo>
                <a:cubicBezTo>
                  <a:pt x="13175" y="112"/>
                  <a:pt x="12660" y="1"/>
                  <a:pt x="12145" y="1"/>
                </a:cubicBezTo>
                <a:close/>
              </a:path>
            </a:pathLst>
          </a:custGeom>
          <a:solidFill>
            <a:srgbClr val="F6CE3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2000" b="1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2000" b="1">
              <a:solidFill>
                <a:srgbClr val="07376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2" name="Google Shape;342;p12"/>
          <p:cNvSpPr/>
          <p:nvPr/>
        </p:nvSpPr>
        <p:spPr>
          <a:xfrm>
            <a:off x="9050981" y="1630250"/>
            <a:ext cx="563126" cy="636566"/>
          </a:xfrm>
          <a:custGeom>
            <a:avLst/>
            <a:gdLst/>
            <a:ahLst/>
            <a:cxnLst/>
            <a:rect l="l" t="t" r="r" b="b"/>
            <a:pathLst>
              <a:path w="24291" h="27062" extrusionOk="0">
                <a:moveTo>
                  <a:pt x="12145" y="1"/>
                </a:moveTo>
                <a:cubicBezTo>
                  <a:pt x="11631" y="1"/>
                  <a:pt x="11116" y="112"/>
                  <a:pt x="10736" y="333"/>
                </a:cubicBezTo>
                <a:lnTo>
                  <a:pt x="1426" y="5685"/>
                </a:lnTo>
                <a:cubicBezTo>
                  <a:pt x="634" y="6160"/>
                  <a:pt x="0" y="7237"/>
                  <a:pt x="0" y="8155"/>
                </a:cubicBezTo>
                <a:lnTo>
                  <a:pt x="0" y="18891"/>
                </a:lnTo>
                <a:cubicBezTo>
                  <a:pt x="0" y="19335"/>
                  <a:pt x="159" y="19841"/>
                  <a:pt x="412" y="20285"/>
                </a:cubicBezTo>
                <a:cubicBezTo>
                  <a:pt x="665" y="20728"/>
                  <a:pt x="1045" y="21140"/>
                  <a:pt x="1426" y="21361"/>
                </a:cubicBezTo>
                <a:lnTo>
                  <a:pt x="10736" y="26713"/>
                </a:lnTo>
                <a:cubicBezTo>
                  <a:pt x="10831" y="26777"/>
                  <a:pt x="10926" y="26840"/>
                  <a:pt x="11053" y="26872"/>
                </a:cubicBezTo>
                <a:cubicBezTo>
                  <a:pt x="11148" y="26903"/>
                  <a:pt x="11275" y="26935"/>
                  <a:pt x="11401" y="26967"/>
                </a:cubicBezTo>
                <a:cubicBezTo>
                  <a:pt x="11639" y="27030"/>
                  <a:pt x="11892" y="27062"/>
                  <a:pt x="12145" y="27062"/>
                </a:cubicBezTo>
                <a:cubicBezTo>
                  <a:pt x="12399" y="27062"/>
                  <a:pt x="12652" y="27030"/>
                  <a:pt x="12890" y="26967"/>
                </a:cubicBezTo>
                <a:cubicBezTo>
                  <a:pt x="13080" y="26935"/>
                  <a:pt x="13238" y="26872"/>
                  <a:pt x="13396" y="26808"/>
                </a:cubicBezTo>
                <a:cubicBezTo>
                  <a:pt x="13460" y="26777"/>
                  <a:pt x="13523" y="26745"/>
                  <a:pt x="13555" y="26713"/>
                </a:cubicBezTo>
                <a:lnTo>
                  <a:pt x="22865" y="21361"/>
                </a:lnTo>
                <a:cubicBezTo>
                  <a:pt x="23277" y="21140"/>
                  <a:pt x="23626" y="20728"/>
                  <a:pt x="23879" y="20285"/>
                </a:cubicBezTo>
                <a:cubicBezTo>
                  <a:pt x="24132" y="19841"/>
                  <a:pt x="24291" y="19335"/>
                  <a:pt x="24291" y="18891"/>
                </a:cubicBezTo>
                <a:lnTo>
                  <a:pt x="24291" y="8155"/>
                </a:lnTo>
                <a:cubicBezTo>
                  <a:pt x="24291" y="7237"/>
                  <a:pt x="23657" y="6160"/>
                  <a:pt x="22865" y="5685"/>
                </a:cubicBezTo>
                <a:lnTo>
                  <a:pt x="13555" y="333"/>
                </a:lnTo>
                <a:cubicBezTo>
                  <a:pt x="13175" y="112"/>
                  <a:pt x="12660" y="1"/>
                  <a:pt x="12145" y="1"/>
                </a:cubicBezTo>
                <a:close/>
              </a:path>
            </a:pathLst>
          </a:custGeom>
          <a:solidFill>
            <a:srgbClr val="F6CE3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2000" b="1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 sz="2000" b="1">
              <a:solidFill>
                <a:srgbClr val="07376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3" name="Google Shape;343;p12"/>
          <p:cNvSpPr/>
          <p:nvPr/>
        </p:nvSpPr>
        <p:spPr>
          <a:xfrm>
            <a:off x="10993156" y="1630250"/>
            <a:ext cx="563126" cy="636566"/>
          </a:xfrm>
          <a:custGeom>
            <a:avLst/>
            <a:gdLst/>
            <a:ahLst/>
            <a:cxnLst/>
            <a:rect l="l" t="t" r="r" b="b"/>
            <a:pathLst>
              <a:path w="24291" h="27062" extrusionOk="0">
                <a:moveTo>
                  <a:pt x="12145" y="1"/>
                </a:moveTo>
                <a:cubicBezTo>
                  <a:pt x="11631" y="1"/>
                  <a:pt x="11116" y="112"/>
                  <a:pt x="10736" y="333"/>
                </a:cubicBezTo>
                <a:lnTo>
                  <a:pt x="1426" y="5685"/>
                </a:lnTo>
                <a:cubicBezTo>
                  <a:pt x="634" y="6160"/>
                  <a:pt x="0" y="7237"/>
                  <a:pt x="0" y="8155"/>
                </a:cubicBezTo>
                <a:lnTo>
                  <a:pt x="0" y="18891"/>
                </a:lnTo>
                <a:cubicBezTo>
                  <a:pt x="0" y="19335"/>
                  <a:pt x="159" y="19841"/>
                  <a:pt x="412" y="20285"/>
                </a:cubicBezTo>
                <a:cubicBezTo>
                  <a:pt x="665" y="20728"/>
                  <a:pt x="1045" y="21140"/>
                  <a:pt x="1426" y="21361"/>
                </a:cubicBezTo>
                <a:lnTo>
                  <a:pt x="10736" y="26713"/>
                </a:lnTo>
                <a:cubicBezTo>
                  <a:pt x="10831" y="26777"/>
                  <a:pt x="10926" y="26840"/>
                  <a:pt x="11053" y="26872"/>
                </a:cubicBezTo>
                <a:cubicBezTo>
                  <a:pt x="11148" y="26903"/>
                  <a:pt x="11275" y="26935"/>
                  <a:pt x="11401" y="26967"/>
                </a:cubicBezTo>
                <a:cubicBezTo>
                  <a:pt x="11639" y="27030"/>
                  <a:pt x="11892" y="27062"/>
                  <a:pt x="12145" y="27062"/>
                </a:cubicBezTo>
                <a:cubicBezTo>
                  <a:pt x="12399" y="27062"/>
                  <a:pt x="12652" y="27030"/>
                  <a:pt x="12890" y="26967"/>
                </a:cubicBezTo>
                <a:cubicBezTo>
                  <a:pt x="13080" y="26935"/>
                  <a:pt x="13238" y="26872"/>
                  <a:pt x="13396" y="26808"/>
                </a:cubicBezTo>
                <a:cubicBezTo>
                  <a:pt x="13460" y="26777"/>
                  <a:pt x="13523" y="26745"/>
                  <a:pt x="13555" y="26713"/>
                </a:cubicBezTo>
                <a:lnTo>
                  <a:pt x="22865" y="21361"/>
                </a:lnTo>
                <a:cubicBezTo>
                  <a:pt x="23277" y="21140"/>
                  <a:pt x="23626" y="20728"/>
                  <a:pt x="23879" y="20285"/>
                </a:cubicBezTo>
                <a:cubicBezTo>
                  <a:pt x="24132" y="19841"/>
                  <a:pt x="24291" y="19335"/>
                  <a:pt x="24291" y="18891"/>
                </a:cubicBezTo>
                <a:lnTo>
                  <a:pt x="24291" y="8155"/>
                </a:lnTo>
                <a:cubicBezTo>
                  <a:pt x="24291" y="7237"/>
                  <a:pt x="23657" y="6160"/>
                  <a:pt x="22865" y="5685"/>
                </a:cubicBezTo>
                <a:lnTo>
                  <a:pt x="13555" y="333"/>
                </a:lnTo>
                <a:cubicBezTo>
                  <a:pt x="13175" y="112"/>
                  <a:pt x="12660" y="1"/>
                  <a:pt x="12145" y="1"/>
                </a:cubicBezTo>
                <a:close/>
              </a:path>
            </a:pathLst>
          </a:custGeom>
          <a:solidFill>
            <a:srgbClr val="F6CE3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2000" b="1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  <a:endParaRPr sz="2000" b="1">
              <a:solidFill>
                <a:srgbClr val="07376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1590</Words>
  <Application>Microsoft Office PowerPoint</Application>
  <PresentationFormat>Personalizado</PresentationFormat>
  <Paragraphs>188</Paragraphs>
  <Slides>14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Anton</vt:lpstr>
      <vt:lpstr>Arial</vt:lpstr>
      <vt:lpstr>Darker Grotesque</vt:lpstr>
      <vt:lpstr>Poppins</vt:lpstr>
      <vt:lpstr>Poppins Medium</vt:lpstr>
      <vt:lpstr>Raleway</vt:lpstr>
      <vt:lpstr>Raleway SemiBold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Documentos de participación</vt:lpstr>
      <vt:lpstr>Presentación de PowerPoint</vt:lpstr>
      <vt:lpstr>Presentación de PowerPoint</vt:lpstr>
      <vt:lpstr> Etapas del proceso</vt:lpstr>
      <vt:lpstr>Contacto UG</vt:lpstr>
      <vt:lpstr>Contacto UG</vt:lpstr>
      <vt:lpstr>Contacto UG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Maru Soto Patiño</dc:creator>
  <cp:lastModifiedBy>Victor Hugo González Torres</cp:lastModifiedBy>
  <cp:revision>304</cp:revision>
  <cp:lastPrinted>2024-11-22T17:05:57Z</cp:lastPrinted>
  <dcterms:modified xsi:type="dcterms:W3CDTF">2026-02-12T21:19:39Z</dcterms:modified>
</cp:coreProperties>
</file>